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40"/>
  </p:notesMasterIdLst>
  <p:sldIdLst>
    <p:sldId id="256" r:id="rId3"/>
    <p:sldId id="257" r:id="rId4"/>
    <p:sldId id="258" r:id="rId5"/>
    <p:sldId id="259" r:id="rId6"/>
    <p:sldId id="260" r:id="rId7"/>
    <p:sldId id="306" r:id="rId8"/>
    <p:sldId id="263" r:id="rId9"/>
    <p:sldId id="264" r:id="rId10"/>
    <p:sldId id="265" r:id="rId11"/>
    <p:sldId id="266" r:id="rId12"/>
    <p:sldId id="267" r:id="rId13"/>
    <p:sldId id="268" r:id="rId14"/>
    <p:sldId id="269" r:id="rId15"/>
    <p:sldId id="270" r:id="rId16"/>
    <p:sldId id="271" r:id="rId17"/>
    <p:sldId id="301" r:id="rId18"/>
    <p:sldId id="303" r:id="rId19"/>
    <p:sldId id="272" r:id="rId20"/>
    <p:sldId id="289" r:id="rId21"/>
    <p:sldId id="290" r:id="rId22"/>
    <p:sldId id="291" r:id="rId23"/>
    <p:sldId id="292" r:id="rId24"/>
    <p:sldId id="293" r:id="rId25"/>
    <p:sldId id="294" r:id="rId26"/>
    <p:sldId id="295" r:id="rId27"/>
    <p:sldId id="280" r:id="rId28"/>
    <p:sldId id="296" r:id="rId29"/>
    <p:sldId id="281" r:id="rId30"/>
    <p:sldId id="297" r:id="rId31"/>
    <p:sldId id="282" r:id="rId32"/>
    <p:sldId id="283" r:id="rId33"/>
    <p:sldId id="300" r:id="rId34"/>
    <p:sldId id="299" r:id="rId35"/>
    <p:sldId id="298" r:id="rId36"/>
    <p:sldId id="284" r:id="rId37"/>
    <p:sldId id="287" r:id="rId38"/>
    <p:sldId id="288"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Lato Black" panose="020F0802020204030203" pitchFamily="34" charset="77"/>
      <p:regular r:id="rId45"/>
      <p:bold r:id="rId46"/>
      <p:italic r:id="rId47"/>
      <p:boldItalic r:id="rId48"/>
    </p:embeddedFont>
    <p:embeddedFont>
      <p:font typeface="Open Sans" panose="020B060603050402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bLOfQs+kqH5BfMF3Kl8xHg==" hashData="pCVY+qhs9dgbAP691V5QM4QfTM1Ddes6C8nUeRSNCBWefGDuuDK2ovu4UkriWvCh7p6mceMO7kxf7v2gk9/APg=="/>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jLj7N3G0ywRU0ELd0onO7JT4ev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E3AF9E-6234-46EB-9498-078AF8EED2E6}">
  <a:tblStyle styleId="{3AE3AF9E-6234-46EB-9498-078AF8EED2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B04401A-33A9-4687-8AA5-F95F9A89438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0679" autoAdjust="0"/>
  </p:normalViewPr>
  <p:slideViewPr>
    <p:cSldViewPr snapToGrid="0" snapToObjects="1">
      <p:cViewPr varScale="1">
        <p:scale>
          <a:sx n="77" d="100"/>
          <a:sy n="77" d="100"/>
        </p:scale>
        <p:origin x="191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sepsis.or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r>
              <a:rPr lang="en-US" dirty="0"/>
              <a:t>This lecture is provided by Kaplan Nursing to assist faculty to consider methods for changing standard lectures into active learning opportunities for students using the Next Generation NCLEX methodologies. Content for the lecture begins on slide 2 and includes information + a short video (about 2 minutes-you can skip this slide if you wish), a full NGN case study with 6 new NGN items followed by Case #2 allowing for student participation in answering pertinent information within slide 27. Slide 29 asks students to write their own NCLEX style questions – which could be shared in class and then slide 30 provides faculty with a sample NCLEX-style question. On slide 31 there is a 3</a:t>
            </a:r>
            <a:r>
              <a:rPr lang="en-US" baseline="30000" dirty="0"/>
              <a:t>rd</a:t>
            </a:r>
            <a:r>
              <a:rPr lang="en-US" dirty="0"/>
              <a:t> Case that allows students to develop their own SBAR report + answer questions re: the case. A handout matching slides 15 &amp; 16 “Potential Cardiac Medications for Septic Shock” is also provided to faculty to share with students. </a:t>
            </a:r>
          </a:p>
          <a:p>
            <a:pPr marL="457200" marR="0" lvl="0" indent="-228600" algn="l" rtl="0">
              <a:lnSpc>
                <a:spcPct val="100000"/>
              </a:lnSpc>
              <a:spcBef>
                <a:spcPts val="0"/>
              </a:spcBef>
              <a:spcAft>
                <a:spcPts val="0"/>
              </a:spcAft>
              <a:buClr>
                <a:schemeClr val="dk1"/>
              </a:buClr>
              <a:buSzPts val="1400"/>
              <a:buFont typeface="Calibri"/>
              <a:buNone/>
            </a:pPr>
            <a:endParaRPr lang="en-US" dirty="0"/>
          </a:p>
          <a:p>
            <a:pPr marL="457200" marR="0" lvl="0" indent="-228600" algn="l" rtl="0">
              <a:lnSpc>
                <a:spcPct val="100000"/>
              </a:lnSpc>
              <a:spcBef>
                <a:spcPts val="0"/>
              </a:spcBef>
              <a:spcAft>
                <a:spcPts val="0"/>
              </a:spcAft>
              <a:buClr>
                <a:schemeClr val="dk1"/>
              </a:buClr>
              <a:buSzPts val="1400"/>
              <a:buFont typeface="Calibri"/>
              <a:buNone/>
            </a:pPr>
            <a:r>
              <a:rPr lang="en-US" dirty="0"/>
              <a:t>Note: this presentation is locked (password protected) so you can’t make changes inadvertently. </a:t>
            </a:r>
          </a:p>
          <a:p>
            <a:pPr marL="457200" marR="0" lvl="0" indent="-228600" algn="l" rtl="0">
              <a:lnSpc>
                <a:spcPct val="100000"/>
              </a:lnSpc>
              <a:spcBef>
                <a:spcPts val="0"/>
              </a:spcBef>
              <a:spcAft>
                <a:spcPts val="0"/>
              </a:spcAft>
              <a:buClr>
                <a:schemeClr val="dk1"/>
              </a:buClr>
              <a:buSzPts val="1400"/>
              <a:buFont typeface="Calibri"/>
              <a:buNone/>
            </a:pPr>
            <a:endParaRPr dirty="0"/>
          </a:p>
        </p:txBody>
      </p:sp>
      <p:sp>
        <p:nvSpPr>
          <p:cNvPr id="86" name="Google Shape;86;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highlight>
                  <a:schemeClr val="lt1"/>
                </a:highlight>
                <a:latin typeface="Calibri"/>
                <a:ea typeface="Calibri"/>
                <a:cs typeface="Calibri"/>
                <a:sym typeface="Calibri"/>
              </a:rPr>
              <a:t>Screening and early detection of sepsis is essential. The earlier we detect sepsis, the better the outcome. This is something we nurses can control!</a:t>
            </a:r>
            <a:endParaRPr b="0" dirty="0">
              <a:highlight>
                <a:schemeClr val="lt1"/>
              </a:highlight>
            </a:endParaRPr>
          </a:p>
          <a:p>
            <a:pPr marL="0" lvl="0" indent="0" algn="l" rtl="0">
              <a:spcBef>
                <a:spcPts val="0"/>
              </a:spcBef>
              <a:spcAft>
                <a:spcPts val="0"/>
              </a:spcAft>
              <a:buNone/>
            </a:pPr>
            <a:br>
              <a:rPr lang="en-US" b="0" dirty="0">
                <a:highlight>
                  <a:schemeClr val="lt1"/>
                </a:highlight>
              </a:rPr>
            </a:br>
            <a:r>
              <a:rPr lang="en-US" sz="1200" b="0" i="0" u="none" strike="noStrike" dirty="0">
                <a:solidFill>
                  <a:schemeClr val="dk1"/>
                </a:solidFill>
                <a:highlight>
                  <a:schemeClr val="lt1"/>
                </a:highlight>
                <a:latin typeface="Calibri"/>
                <a:ea typeface="Calibri"/>
                <a:cs typeface="Calibri"/>
                <a:sym typeface="Calibri"/>
              </a:rPr>
              <a:t>To recognize the signs and symptoms of sepsis, remember the mnemonic TIME:</a:t>
            </a:r>
            <a:endParaRPr b="0" dirty="0">
              <a:highlight>
                <a:schemeClr val="lt1"/>
              </a:highlight>
            </a:endParaRPr>
          </a:p>
          <a:p>
            <a:pPr marL="0" lvl="0" indent="0" algn="l" rtl="0">
              <a:spcBef>
                <a:spcPts val="0"/>
              </a:spcBef>
              <a:spcAft>
                <a:spcPts val="0"/>
              </a:spcAft>
              <a:buNone/>
            </a:pPr>
            <a:r>
              <a:rPr lang="en-US" sz="1200" b="1" i="0" u="none" strike="noStrike" dirty="0">
                <a:solidFill>
                  <a:schemeClr val="dk1"/>
                </a:solidFill>
                <a:highlight>
                  <a:schemeClr val="lt1"/>
                </a:highlight>
                <a:latin typeface="Calibri"/>
                <a:ea typeface="Calibri"/>
                <a:cs typeface="Calibri"/>
                <a:sym typeface="Calibri"/>
              </a:rPr>
              <a:t>T</a:t>
            </a:r>
            <a:r>
              <a:rPr lang="en-US" sz="1200" b="0" i="0" u="none" strike="noStrike" dirty="0">
                <a:solidFill>
                  <a:schemeClr val="dk1"/>
                </a:solidFill>
                <a:highlight>
                  <a:schemeClr val="lt1"/>
                </a:highlight>
                <a:latin typeface="Calibri"/>
                <a:ea typeface="Calibri"/>
                <a:cs typeface="Calibri"/>
                <a:sym typeface="Calibri"/>
              </a:rPr>
              <a:t>emperature increased or decreased</a:t>
            </a:r>
            <a:endParaRPr dirty="0"/>
          </a:p>
          <a:p>
            <a:pPr marL="0" lvl="0" indent="0" algn="l" rtl="0">
              <a:spcBef>
                <a:spcPts val="0"/>
              </a:spcBef>
              <a:spcAft>
                <a:spcPts val="0"/>
              </a:spcAft>
              <a:buNone/>
            </a:pPr>
            <a:r>
              <a:rPr lang="en-US" sz="1200" b="1" i="0" u="none" strike="noStrike" dirty="0">
                <a:solidFill>
                  <a:schemeClr val="dk1"/>
                </a:solidFill>
                <a:highlight>
                  <a:schemeClr val="lt1"/>
                </a:highlight>
                <a:latin typeface="Calibri"/>
                <a:ea typeface="Calibri"/>
                <a:cs typeface="Calibri"/>
                <a:sym typeface="Calibri"/>
              </a:rPr>
              <a:t>I</a:t>
            </a:r>
            <a:r>
              <a:rPr lang="en-US" sz="1200" b="0" i="0" u="none" strike="noStrike" dirty="0">
                <a:solidFill>
                  <a:schemeClr val="dk1"/>
                </a:solidFill>
                <a:highlight>
                  <a:schemeClr val="lt1"/>
                </a:highlight>
                <a:latin typeface="Calibri"/>
                <a:ea typeface="Calibri"/>
                <a:cs typeface="Calibri"/>
                <a:sym typeface="Calibri"/>
              </a:rPr>
              <a:t>nfection (client has signs and symptoms of infection)</a:t>
            </a:r>
            <a:endParaRPr dirty="0"/>
          </a:p>
          <a:p>
            <a:pPr marL="0" lvl="0" indent="0" algn="l" rtl="0">
              <a:spcBef>
                <a:spcPts val="0"/>
              </a:spcBef>
              <a:spcAft>
                <a:spcPts val="0"/>
              </a:spcAft>
              <a:buNone/>
            </a:pPr>
            <a:r>
              <a:rPr lang="en-US" sz="1200" b="1" i="0" u="none" strike="noStrike" dirty="0">
                <a:solidFill>
                  <a:schemeClr val="dk1"/>
                </a:solidFill>
                <a:highlight>
                  <a:schemeClr val="lt1"/>
                </a:highlight>
                <a:latin typeface="Calibri"/>
                <a:ea typeface="Calibri"/>
                <a:cs typeface="Calibri"/>
                <a:sym typeface="Calibri"/>
              </a:rPr>
              <a:t>M</a:t>
            </a:r>
            <a:r>
              <a:rPr lang="en-US" sz="1200" b="0" i="0" u="none" strike="noStrike" dirty="0">
                <a:solidFill>
                  <a:schemeClr val="dk1"/>
                </a:solidFill>
                <a:highlight>
                  <a:schemeClr val="lt1"/>
                </a:highlight>
                <a:latin typeface="Calibri"/>
                <a:ea typeface="Calibri"/>
                <a:cs typeface="Calibri"/>
                <a:sym typeface="Calibri"/>
              </a:rPr>
              <a:t>ental decline (such as confused, sleepy, difficult to arouse)</a:t>
            </a:r>
            <a:endParaRPr dirty="0"/>
          </a:p>
          <a:p>
            <a:pPr marL="0" lvl="0" indent="0" algn="l" rtl="0">
              <a:spcBef>
                <a:spcPts val="0"/>
              </a:spcBef>
              <a:spcAft>
                <a:spcPts val="0"/>
              </a:spcAft>
              <a:buNone/>
            </a:pPr>
            <a:r>
              <a:rPr lang="en-US" sz="1200" b="1" i="0" u="none" strike="noStrike" dirty="0">
                <a:solidFill>
                  <a:schemeClr val="dk1"/>
                </a:solidFill>
                <a:highlight>
                  <a:schemeClr val="lt1"/>
                </a:highlight>
                <a:latin typeface="Calibri"/>
                <a:ea typeface="Calibri"/>
                <a:cs typeface="Calibri"/>
                <a:sym typeface="Calibri"/>
              </a:rPr>
              <a:t>E</a:t>
            </a:r>
            <a:r>
              <a:rPr lang="en-US" sz="1200" b="0" i="0" u="none" strike="noStrike" dirty="0">
                <a:solidFill>
                  <a:schemeClr val="dk1"/>
                </a:solidFill>
                <a:highlight>
                  <a:schemeClr val="lt1"/>
                </a:highlight>
                <a:latin typeface="Calibri"/>
                <a:ea typeface="Calibri"/>
                <a:cs typeface="Calibri"/>
                <a:sym typeface="Calibri"/>
              </a:rPr>
              <a:t>xtremely ill (severe pain, discomfort, and shortness of breath)</a:t>
            </a:r>
            <a:endParaRPr dirty="0"/>
          </a:p>
          <a:p>
            <a:pPr marL="0" lvl="0" indent="0" algn="l" rtl="0">
              <a:spcBef>
                <a:spcPts val="0"/>
              </a:spcBef>
              <a:spcAft>
                <a:spcPts val="0"/>
              </a:spcAft>
              <a:buNone/>
            </a:pPr>
            <a:br>
              <a:rPr lang="en-US" b="0" dirty="0">
                <a:highlight>
                  <a:schemeClr val="lt1"/>
                </a:highlight>
              </a:rPr>
            </a:br>
            <a:r>
              <a:rPr lang="en-US" sz="1200" b="0" i="0" u="none" strike="noStrike" dirty="0">
                <a:solidFill>
                  <a:schemeClr val="dk1"/>
                </a:solidFill>
                <a:highlight>
                  <a:schemeClr val="lt1"/>
                </a:highlight>
                <a:latin typeface="Calibri"/>
                <a:ea typeface="Calibri"/>
                <a:cs typeface="Calibri"/>
                <a:sym typeface="Calibri"/>
              </a:rPr>
              <a:t>When we identify a client with a positive sepsis screen, it is time to call the health care provider—immediately! Many facilities have a protocol in place that nurses should follow when a sepsis screen is positive. Be sure to be aware of the protocols in your facility.</a:t>
            </a:r>
            <a:endParaRPr b="0" dirty="0">
              <a:highlight>
                <a:schemeClr val="lt1"/>
              </a:highlight>
            </a:endParaRPr>
          </a:p>
          <a:p>
            <a:pPr marL="0" lvl="0" indent="0" algn="l" rtl="0">
              <a:spcBef>
                <a:spcPts val="0"/>
              </a:spcBef>
              <a:spcAft>
                <a:spcPts val="0"/>
              </a:spcAft>
              <a:buNone/>
            </a:pPr>
            <a:br>
              <a:rPr lang="en-US" b="0" dirty="0">
                <a:highlight>
                  <a:schemeClr val="lt1"/>
                </a:highlight>
              </a:rPr>
            </a:br>
            <a:endParaRPr dirty="0"/>
          </a:p>
        </p:txBody>
      </p:sp>
      <p:sp>
        <p:nvSpPr>
          <p:cNvPr id="176" name="Google Shape;176;p1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cef8ce988d_0_44: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highlight>
                  <a:schemeClr val="lt1"/>
                </a:highlight>
                <a:latin typeface="Calibri"/>
                <a:ea typeface="Calibri"/>
                <a:cs typeface="Calibri"/>
                <a:sym typeface="Calibri"/>
              </a:rPr>
              <a:t>Laboratory tests that confirm a diagnosis of DIC would show that the clotting cascade has been activated and clotting factors are being used up. Other tests may confirm end organ damage (elevated lactate dehydrogenase [LDH], elevated creatinine, decreased pH, decreased PaO2).</a:t>
            </a:r>
            <a:endParaRPr b="0" dirty="0">
              <a:highlight>
                <a:schemeClr val="lt1"/>
              </a:highlight>
            </a:endParaRPr>
          </a:p>
          <a:p>
            <a:pPr marL="0" lvl="0" indent="0" algn="l" rtl="0">
              <a:spcBef>
                <a:spcPts val="0"/>
              </a:spcBef>
              <a:spcAft>
                <a:spcPts val="0"/>
              </a:spcAft>
              <a:buNone/>
            </a:pPr>
            <a:br>
              <a:rPr lang="en-US" dirty="0">
                <a:highlight>
                  <a:schemeClr val="lt1"/>
                </a:highlight>
              </a:rPr>
            </a:br>
            <a:endParaRPr dirty="0"/>
          </a:p>
        </p:txBody>
      </p:sp>
      <p:sp>
        <p:nvSpPr>
          <p:cNvPr id="187" name="Google Shape;187;gcef8ce988d_0_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dirty="0">
              <a:highlight>
                <a:schemeClr val="lt1"/>
              </a:highlight>
            </a:endParaRPr>
          </a:p>
        </p:txBody>
      </p:sp>
      <p:sp>
        <p:nvSpPr>
          <p:cNvPr id="195" name="Google Shape;195;p1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highlight>
                  <a:schemeClr val="lt1"/>
                </a:highlight>
                <a:latin typeface="Calibri"/>
                <a:ea typeface="Calibri"/>
                <a:cs typeface="Calibri"/>
                <a:sym typeface="Calibri"/>
              </a:rPr>
              <a:t>At the first indication of sepsis, we will culture all the potential sites of infection. This would include blood cultures, wound cultures, urine cultures, cultures from central lines or catheter tips, and so on. Anything that could be infected will be cultured. We will continue to monitor the client’s vital signs, including temperature and hemodynamics. We will monitor for and treat hyperglycemia, even if the client has not been diagnosed with diabetes. The stress caused by sepsis can lead to hyperglycemia. We also will begin prophylaxis for pressure injuries, as with decreased tissue perfusion the client is at a high risk for skin breakdown.</a:t>
            </a:r>
            <a:endParaRPr b="0" dirty="0">
              <a:highlight>
                <a:schemeClr val="lt1"/>
              </a:highlight>
            </a:endParaRPr>
          </a:p>
          <a:p>
            <a:pPr marL="0" lvl="0" indent="0" algn="l" rtl="0">
              <a:spcBef>
                <a:spcPts val="0"/>
              </a:spcBef>
              <a:spcAft>
                <a:spcPts val="0"/>
              </a:spcAft>
              <a:buNone/>
            </a:pPr>
            <a:br>
              <a:rPr lang="en-US" dirty="0">
                <a:highlight>
                  <a:schemeClr val="lt1"/>
                </a:highlight>
              </a:rPr>
            </a:br>
            <a:endParaRPr sz="1200" dirty="0">
              <a:highlight>
                <a:schemeClr val="lt1"/>
              </a:highlight>
            </a:endParaRPr>
          </a:p>
        </p:txBody>
      </p:sp>
      <p:sp>
        <p:nvSpPr>
          <p:cNvPr id="202" name="Google Shape;202;p1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There is a great presentation on shock in the Kaplan Channel. We talk about fluid resuscitation and more of the general medications used in shock. Here we focus specifically on the medications we might use to support the heart and improve oxygen delivery to the tissues in the case of septic shock.</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When we have a client who has progressed to septic shock, we are very concerned about oxygen delivery to the tissues. We will put the client on supplemental oxygen, if they are not already intubated and mechanically ventilated (this may be necessary). We will continue aggressive fluid resuscitation using crystalloids. Antibiotics will be continued. We may need to add other medications to support the client hemodynamically. Vasopressors, such as norepinephrine, are common. Inotropes, such as dobutamine, alter the force of cardiac contractions. Anticoagulants, such as low-molecular-weight heparin, are used at this point to stop the clotting that can use up all the clotting factors and lead to DIC.</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Surviving sepsis is not the end of the road for this disease. Survivors may develop a form of PTSD called post-sepsis syndrome. It is important to address mental health issues sooner rather than later and educate families and clients on what to expect. Following discharge, clients may need physical therapy, home health, and other care. They may be discharged with drains, lines, medications, special diets, and other educational needs. They may struggle with pain and need follow up care to deal with this adverse effect. They also will need to be taught symptoms of complications and how to avoid infections leading to sepsis in the future.</a:t>
            </a:r>
          </a:p>
        </p:txBody>
      </p:sp>
      <p:sp>
        <p:nvSpPr>
          <p:cNvPr id="213" name="Google Shape;213;p1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213" name="Google Shape;213;p1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6737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FF0000"/>
                </a:solidFill>
              </a:rPr>
              <a:t>As we move to the NGN style questions let’s review a bit about the National Council of State Boards of Nursing Clinical Judgment Measurement Model &amp; compare it to the Kaplan Decision Tree. The NGN NCLEX will include a case study - (presented in the following slide) &amp; then each case will have 6 questions related to the case. Each question will measure one component of the CJ model </a:t>
            </a:r>
            <a:r>
              <a:rPr lang="en-US" b="1" dirty="0" err="1">
                <a:solidFill>
                  <a:srgbClr val="FF0000"/>
                </a:solidFill>
              </a:rPr>
              <a:t>ie</a:t>
            </a:r>
            <a:r>
              <a:rPr lang="en-US" b="1" dirty="0">
                <a:solidFill>
                  <a:srgbClr val="FF0000"/>
                </a:solidFill>
              </a:rPr>
              <a:t>. recognize cues, analyze cues, etc. </a:t>
            </a:r>
          </a:p>
          <a:p>
            <a:pPr marL="0" lvl="0" indent="0" algn="l" rtl="0">
              <a:lnSpc>
                <a:spcPct val="100000"/>
              </a:lnSpc>
              <a:spcBef>
                <a:spcPts val="0"/>
              </a:spcBef>
              <a:spcAft>
                <a:spcPts val="0"/>
              </a:spcAft>
              <a:buSzPts val="1400"/>
              <a:buNone/>
            </a:pPr>
            <a:r>
              <a:rPr lang="en-US" b="1" dirty="0">
                <a:solidFill>
                  <a:srgbClr val="FF0000"/>
                </a:solidFill>
              </a:rPr>
              <a:t>The Kaplan Decision Tree is a method where students can walk through clinical judgment by following the steps – such as identify the topic of the question (recognize cues) and determine if the answer choices are assessment or implementation (analyze cues). When determining what actions to take (prioritizing hypotheses &amp; generating solutions) the student should ask themselves “does Maslow apply” to this question/answers and are the answers all physical – which takes precedence over psychosocial answers - particularly are the ABCs involved? </a:t>
            </a:r>
          </a:p>
          <a:p>
            <a:pPr marL="0" lvl="0" indent="0" algn="l" rtl="0">
              <a:lnSpc>
                <a:spcPct val="100000"/>
              </a:lnSpc>
              <a:spcBef>
                <a:spcPts val="0"/>
              </a:spcBef>
              <a:spcAft>
                <a:spcPts val="0"/>
              </a:spcAft>
              <a:buSzPts val="1400"/>
              <a:buNone/>
            </a:pPr>
            <a:r>
              <a:rPr lang="en-US" b="1" dirty="0">
                <a:solidFill>
                  <a:srgbClr val="FF0000"/>
                </a:solidFill>
              </a:rPr>
              <a:t>And the final question of the 6 will be related to evaluating outcomes which is the final step in the Kaplan Decision Tree – does the answer make sense and what is the outcome? </a:t>
            </a:r>
            <a:endParaRPr b="1" dirty="0">
              <a:solidFill>
                <a:srgbClr val="FF0000"/>
              </a:solidFill>
            </a:endParaRPr>
          </a:p>
        </p:txBody>
      </p:sp>
      <p:sp>
        <p:nvSpPr>
          <p:cNvPr id="225" name="Google Shape;225;p1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71952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6: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sz="1200" dirty="0">
                <a:latin typeface="Arial"/>
                <a:ea typeface="Arial"/>
                <a:cs typeface="Arial"/>
                <a:sym typeface="Arial"/>
              </a:rPr>
              <a:t>SBAR stands for situation, background, assessment, and recommendation.</a:t>
            </a:r>
            <a:endParaRPr dirty="0"/>
          </a:p>
          <a:p>
            <a:pPr marL="0" lvl="0" indent="0" algn="l" rtl="0">
              <a:lnSpc>
                <a:spcPct val="90000"/>
              </a:lnSpc>
              <a:spcBef>
                <a:spcPts val="0"/>
              </a:spcBef>
              <a:spcAft>
                <a:spcPts val="0"/>
              </a:spcAft>
              <a:buClr>
                <a:schemeClr val="dk1"/>
              </a:buClr>
              <a:buSzPts val="2800"/>
              <a:buFont typeface="Arial"/>
              <a:buNone/>
            </a:pPr>
            <a:endParaRPr sz="1200" dirty="0">
              <a:latin typeface="Arial"/>
              <a:ea typeface="Arial"/>
              <a:cs typeface="Arial"/>
              <a:sym typeface="Arial"/>
            </a:endParaRPr>
          </a:p>
          <a:p>
            <a:pPr marL="0" lvl="0" indent="0" algn="l" rtl="0">
              <a:lnSpc>
                <a:spcPct val="90000"/>
              </a:lnSpc>
              <a:spcBef>
                <a:spcPts val="0"/>
              </a:spcBef>
              <a:spcAft>
                <a:spcPts val="0"/>
              </a:spcAft>
              <a:buClr>
                <a:schemeClr val="dk1"/>
              </a:buClr>
              <a:buSzPts val="2800"/>
              <a:buFont typeface="Arial"/>
              <a:buNone/>
            </a:pPr>
            <a:r>
              <a:rPr lang="en-US" sz="1200" dirty="0">
                <a:latin typeface="Arial"/>
                <a:ea typeface="Arial"/>
                <a:cs typeface="Arial"/>
                <a:sym typeface="Arial"/>
              </a:rPr>
              <a:t>Stop and think about this report: What information concerns you about your client?</a:t>
            </a:r>
            <a:endParaRPr sz="1200" dirty="0">
              <a:latin typeface="Arial"/>
              <a:ea typeface="Arial"/>
              <a:cs typeface="Arial"/>
              <a:sym typeface="Arial"/>
            </a:endParaRPr>
          </a:p>
          <a:p>
            <a:pPr marL="0" lvl="0" indent="0" algn="l" rtl="0">
              <a:lnSpc>
                <a:spcPct val="90000"/>
              </a:lnSpc>
              <a:spcBef>
                <a:spcPts val="0"/>
              </a:spcBef>
              <a:spcAft>
                <a:spcPts val="0"/>
              </a:spcAft>
              <a:buClr>
                <a:schemeClr val="dk1"/>
              </a:buClr>
              <a:buSzPts val="2800"/>
              <a:buFont typeface="Arial"/>
              <a:buNone/>
            </a:pPr>
            <a:endParaRPr sz="1200" dirty="0">
              <a:latin typeface="Arial"/>
              <a:ea typeface="Arial"/>
              <a:cs typeface="Arial"/>
              <a:sym typeface="Arial"/>
            </a:endParaRPr>
          </a:p>
          <a:p>
            <a:pPr marL="0" marR="0" lvl="0" indent="0" algn="l" rtl="0">
              <a:lnSpc>
                <a:spcPct val="90000"/>
              </a:lnSpc>
              <a:spcBef>
                <a:spcPts val="0"/>
              </a:spcBef>
              <a:spcAft>
                <a:spcPts val="0"/>
              </a:spcAft>
              <a:buClr>
                <a:schemeClr val="dk1"/>
              </a:buClr>
              <a:buSzPts val="2800"/>
              <a:buFont typeface="Arial"/>
              <a:buNone/>
            </a:pPr>
            <a:r>
              <a:rPr lang="en-US" sz="1200" dirty="0">
                <a:latin typeface="Arial"/>
                <a:ea typeface="Arial"/>
                <a:cs typeface="Arial"/>
                <a:sym typeface="Arial"/>
              </a:rPr>
              <a:t>Recommendation: </a:t>
            </a:r>
            <a:r>
              <a:rPr lang="en-US" sz="1200" dirty="0"/>
              <a:t>Evaluate shortness of breath, breathing pattern/breath sounds, I&amp;O, fever, heart rate, elevated BP, pain, difficulty sleeping. </a:t>
            </a:r>
            <a:endParaRPr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Resources Q 1-6:</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Ignatavicius, D., Workman, M.L., and Rebar, C. (2018). Medical-surgical nursing: Concepts for </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interprofessional collaborative care (9th ed.) Elsevier, 760-766.</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Lewis, S., Bugher, L., et al. (2017). Medical-surgical nursing: Assessment and management of </a:t>
            </a:r>
            <a:endParaRPr b="0" dirty="0"/>
          </a:p>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clinical problems (10th ed.) Elsevier, 1592, 1604-1607.</a:t>
            </a:r>
            <a:endParaRPr b="0" dirty="0"/>
          </a:p>
          <a:p>
            <a:pPr marL="0" lvl="0" indent="0" algn="l" rtl="0">
              <a:spcBef>
                <a:spcPts val="0"/>
              </a:spcBef>
              <a:spcAft>
                <a:spcPts val="0"/>
              </a:spcAft>
              <a:buNone/>
            </a:pPr>
            <a:br>
              <a:rPr lang="en-US" dirty="0"/>
            </a:br>
            <a:endParaRPr sz="1200" b="0" i="0" u="none" strike="noStrike" cap="none" dirty="0">
              <a:solidFill>
                <a:srgbClr val="000000"/>
              </a:solidFill>
              <a:latin typeface="Arial"/>
              <a:ea typeface="Arial"/>
              <a:cs typeface="Arial"/>
              <a:sym typeface="Arial"/>
            </a:endParaRPr>
          </a:p>
          <a:p>
            <a:pPr marL="0" lvl="0" indent="0" algn="l" rtl="0">
              <a:lnSpc>
                <a:spcPct val="90000"/>
              </a:lnSpc>
              <a:spcBef>
                <a:spcPts val="0"/>
              </a:spcBef>
              <a:spcAft>
                <a:spcPts val="0"/>
              </a:spcAft>
              <a:buClr>
                <a:schemeClr val="dk1"/>
              </a:buClr>
              <a:buSzPts val="2800"/>
              <a:buFont typeface="Arial"/>
              <a:buNone/>
            </a:pPr>
            <a:endParaRPr sz="1200" dirty="0"/>
          </a:p>
        </p:txBody>
      </p:sp>
      <p:sp>
        <p:nvSpPr>
          <p:cNvPr id="221" name="Google Shape;221;p1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unfolding case study is a set of 6 questions relating to the same client vignette. Within each 6-question NGN set, the student will see a succession of</a:t>
            </a:r>
          </a:p>
          <a:p>
            <a:r>
              <a:rPr lang="en-US" dirty="0"/>
              <a:t>different NGN item types; for instance, the first question in a set might be a Highlighting item, the second question a Matrix item, the third a Cloze item, and </a:t>
            </a:r>
          </a:p>
          <a:p>
            <a:r>
              <a:rPr lang="en-US" dirty="0"/>
              <a:t>so on. Navigation of these NGN question sets will take the form of a split screen. For each set, the stimulus will remain static on the left-hand side of the </a:t>
            </a:r>
          </a:p>
          <a:p>
            <a:r>
              <a:rPr lang="en-US" dirty="0"/>
              <a:t>screen (unless a new tab of information is added), while the right-hand side of the screen changes as the student answers the individual NGN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A991C-0DEC-EE46-898B-005407D5A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370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CORRECT:</a:t>
            </a:r>
            <a:r>
              <a:rPr lang="en-US" sz="1800" b="0" i="0" u="none" strike="noStrike" dirty="0">
                <a:solidFill>
                  <a:srgbClr val="000000"/>
                </a:solidFill>
                <a:effectLst/>
                <a:latin typeface="Arial" panose="020B0604020202020204" pitchFamily="34" charset="0"/>
              </a:rPr>
              <a:t> VS (specifically Temp, BP and resp, SpO</a:t>
            </a:r>
            <a:r>
              <a:rPr lang="en-US" sz="1800" b="0" i="0" u="none" strike="noStrike" baseline="-25000" dirty="0">
                <a:solidFill>
                  <a:srgbClr val="000000"/>
                </a:solidFill>
                <a:effectLst/>
                <a:latin typeface="Arial" panose="020B0604020202020204" pitchFamily="34" charset="0"/>
              </a:rPr>
              <a:t>2</a:t>
            </a:r>
            <a:r>
              <a:rPr lang="en-US" sz="1800" b="0" i="0" u="none" strike="noStrike" dirty="0">
                <a:solidFill>
                  <a:srgbClr val="000000"/>
                </a:solidFill>
                <a:effectLst/>
                <a:latin typeface="Arial" panose="020B0604020202020204" pitchFamily="34" charset="0"/>
              </a:rPr>
              <a:t>), confusion, feeling anxious and dyspneic, pain 6/10, intake and output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RATIONALE:</a:t>
            </a:r>
            <a:r>
              <a:rPr lang="en-US" sz="1800" b="0" i="0" u="none" strike="noStrike" dirty="0">
                <a:solidFill>
                  <a:srgbClr val="000000"/>
                </a:solidFill>
                <a:effectLst/>
                <a:latin typeface="Arial" panose="020B0604020202020204" pitchFamily="34" charset="0"/>
              </a:rPr>
              <a:t> Postoperative client with DM on antibiotics has multiple risks for sepsis. Change in mental status, anxiousness, dyspnea, elevated temperature, elevated respiratory rate, decreased blood pressure, decreased UOP indicative of infection and poor tissue perfusion. Pain at the surgical site could indicate wound infection as well.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NGN Question Type: Highlighting</a:t>
            </a:r>
          </a:p>
          <a:p>
            <a:pPr rtl="0">
              <a:spcBef>
                <a:spcPts val="0"/>
              </a:spcBef>
              <a:spcAft>
                <a:spcPts val="0"/>
              </a:spcAft>
            </a:pPr>
            <a:r>
              <a:rPr lang="en-US" sz="1800" b="1" i="0" u="none" strike="noStrike" dirty="0">
                <a:solidFill>
                  <a:srgbClr val="000000"/>
                </a:solidFill>
                <a:effectLst/>
                <a:latin typeface="Arial" panose="020B0604020202020204" pitchFamily="34" charset="0"/>
              </a:rPr>
              <a:t>Clinical Judgment Element: Recognize Cues (from layer 3 of National Council’s Clinical Judgment Measurement Model)</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A991C-0DEC-EE46-898B-005407D5A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72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i="0" dirty="0">
                <a:solidFill>
                  <a:schemeClr val="dk1"/>
                </a:solidFill>
                <a:latin typeface="Calibri"/>
                <a:ea typeface="Calibri"/>
                <a:cs typeface="Calibri"/>
                <a:sym typeface="Calibri"/>
              </a:rPr>
              <a:t>Sepsis</a:t>
            </a: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Sepsis is a clinical syndrome that has physiologic, biologic, and biochemical abnormalities caused by a dysregulated inflammatory response to infection. Sepsis and the inflammatory response that ensues can lead to multiple organ dysfunction syndrome and death.</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Signs and symptoms of sepsis may include:</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Fever, often high &gt; 101.3</a:t>
            </a:r>
            <a:r>
              <a:rPr lang="en-US" sz="1200" b="0" i="0" baseline="30000" dirty="0">
                <a:solidFill>
                  <a:schemeClr val="dk1"/>
                </a:solidFill>
                <a:latin typeface="Calibri"/>
                <a:ea typeface="Calibri"/>
                <a:cs typeface="Calibri"/>
                <a:sym typeface="Calibri"/>
              </a:rPr>
              <a:t>o</a:t>
            </a:r>
            <a:r>
              <a:rPr lang="en-US" sz="1200" b="0" i="0" dirty="0">
                <a:solidFill>
                  <a:schemeClr val="dk1"/>
                </a:solidFill>
                <a:latin typeface="Calibri"/>
                <a:ea typeface="Calibri"/>
                <a:cs typeface="Calibri"/>
                <a:sym typeface="Calibri"/>
              </a:rPr>
              <a:t>F.</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Chills.</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Altered mental status.</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Anuria.</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Localized skin infection, e.g., red sore skin around point of catheter insertion.</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Burning urination or pelvic pain, e.g., for Foley catheter.</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Tachycardia.</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Tachypnea.</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Risk factors:</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Intensive care unit admission.</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Bacteremia.</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Advanced age (≥65 years).</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Immunosuppression.</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Diabetes and cancer.</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Community-acquired pneumonia.</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Previous hospitalization.</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Genetic factors.</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Epidemiology:</a:t>
            </a:r>
            <a:endParaRPr dirty="0"/>
          </a:p>
          <a:p>
            <a:pPr marL="0" lvl="0" indent="0" algn="l" rtl="0">
              <a:spcBef>
                <a:spcPts val="0"/>
              </a:spcBef>
              <a:spcAft>
                <a:spcPts val="0"/>
              </a:spcAft>
              <a:buNone/>
            </a:pPr>
            <a:r>
              <a:rPr lang="en-US" sz="1200" b="0" i="0" dirty="0">
                <a:solidFill>
                  <a:schemeClr val="dk1"/>
                </a:solidFill>
                <a:latin typeface="Calibri"/>
                <a:ea typeface="Calibri"/>
                <a:cs typeface="Calibri"/>
                <a:sym typeface="Calibri"/>
              </a:rPr>
              <a:t>One national database analysis of discharge records from hospitals in the US estimated an annual rate of more than 1,665,000 cases of sepsis between 1979 and 2000. A retrospective analysis of an international database reported a global incidence of 437 per 100,000 person-years for sepsis between the years 1995 and 2015, although this rate was not reflective of contributions from low- and middle-income countries. In an analysis of 27 academic hospitals, between 2005 and 2014 rates of septic shock determined by clinical criteria increased from 12.8 to 18.6 per 1000 hospital admissions and mortality decreased from 55 to 51 percent.</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92" name="Google Shape;92;p2: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RATIONALE: Diagnostic criteria for sepsis include elevation in creatinine due to decreased renal perfusion, elevated or diminished WBC (&lt; 4,000/mm</a:t>
            </a:r>
            <a:r>
              <a:rPr lang="en-US" sz="1800" b="0" i="0" u="none" strike="noStrike" baseline="30000" dirty="0">
                <a:solidFill>
                  <a:srgbClr val="000000"/>
                </a:solidFill>
                <a:effectLst/>
                <a:latin typeface="Arial" panose="020B0604020202020204" pitchFamily="34" charset="0"/>
              </a:rPr>
              <a:t>3</a:t>
            </a:r>
            <a:r>
              <a:rPr lang="en-US" sz="1800" b="0" i="0" u="none" strike="noStrike" dirty="0">
                <a:solidFill>
                  <a:srgbClr val="000000"/>
                </a:solidFill>
                <a:effectLst/>
                <a:latin typeface="Arial" panose="020B0604020202020204" pitchFamily="34" charset="0"/>
              </a:rPr>
              <a:t>) hyperglycemia &gt;140 mg/dL in the absence of diabetes, coagulation abnormalities (including elevated INR and a PTT), and thrombocytopenia. Hyperbilirubinemia and elevated lactose levels would also be indicative of sepsis.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Na and K levels are WNL, and the serum glucose is not highly elevated for a client with a diagnosis of DM.</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rPr>
              <a:t>NGN Question Type: Multiple Select 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rPr>
              <a:t>Clinical Judgment Element: Analyze Cues</a:t>
            </a: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A991C-0DEC-EE46-898B-005407D5A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615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RATIONALE: Interventions for sepsis focus on prevention and treatment of infection, nutritional and metabolic support, preserving and improving tissue perfusion, support of failing vital organs. Decreasing serum blood glucose would not be the priority for this client. Ensuring elevated blood glucose levels remain less than 140 mg/dL will be a goal of care, but not the priority at this time. Reorienting the client is not an action that will promote optimal outcomes for the client or improve cerebral perfusion. Decreasing the client’s anxiety and addressing family concerns are important nursing actions, but address psychosocial needs when the priority needs of the client are physiological.</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panose="020B0604020202020204" pitchFamily="34" charset="0"/>
              </a:rPr>
              <a:t>NGN Question Type: Cloze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Clinical Judgment Element: Prioritize Hypothesis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rtl="0">
              <a:spcBef>
                <a:spcPts val="0"/>
              </a:spcBef>
              <a:spcAft>
                <a:spcPts val="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A991C-0DEC-EE46-898B-005407D5A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630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RATIONALE: The nurse would use Maslow’s hierarchy of needs and knowledge of goals of sepsis treatment to answer this question. The client should not be advised to ambulate due to hypotension, confusion, and dyspnea. This activity could cause the client to have exacerbation of symptoms and to fall. The priorities for care are to assess the client for complications of sepsis that are evident by the assessment: diminished cerebral perfusion evidenced by confusion, and increased risk of bleeding due to thrombocytopenia. Treatment for sepsis includes high volume fluid replacement and assessment of fluid balance. Close hemodynamic monitoring, respiratory support, administration of antibiotics, assessment of wound, obtaining and monitoring cultures and other lab values would be priority interventions. There is no need to restrict all visitors as it could add to the client’s confusion.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b="1" dirty="0">
                <a:effectLst/>
              </a:rPr>
              <a:t>NGN Question Type: Matrix</a:t>
            </a:r>
          </a:p>
          <a:p>
            <a:pPr rtl="0">
              <a:spcBef>
                <a:spcPts val="0"/>
              </a:spcBef>
              <a:spcAft>
                <a:spcPts val="0"/>
              </a:spcAft>
            </a:pPr>
            <a:r>
              <a:rPr lang="fr-FR" b="1" dirty="0">
                <a:effectLst/>
              </a:rPr>
              <a:t>Clinical Judgment Element: Generate Solutions</a:t>
            </a:r>
          </a:p>
          <a:p>
            <a:pPr rtl="0">
              <a:spcBef>
                <a:spcPts val="0"/>
              </a:spcBef>
              <a:spcAft>
                <a:spcPts val="0"/>
              </a:spcAft>
            </a:pP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A991C-0DEC-EE46-898B-005407D5A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009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RATIONALE: The nurse must be able to distinguish appropriate roles and staff assignments for a complicated client. The UAP may measure and record vital signs and intake and output, as well as obtain FSBG and provide personal care and linen changes, but may not perform any sterile procedures, blood draws from a PICC line, perform client assessment, administer medications, irrigate the indwelling catheter, or perform wound care. It is within the scope of practice for the LPN/LVN to perform wound care, obtain a wound culture, administer oral medications, and irrigate the catheter. An RN may also perform these interventions. The LPN/LVN may not draw blood from a central venous catheter or assess the client’s response to interventions or the client’s level of consciousness, which requires the knowledge and training of the RN.</a:t>
            </a:r>
            <a:endParaRPr lang="en-US" b="0" dirty="0">
              <a:effectLst/>
            </a:endParaRPr>
          </a:p>
          <a:p>
            <a:endParaRPr lang="en-US" dirty="0"/>
          </a:p>
          <a:p>
            <a:endParaRPr lang="en-US" dirty="0"/>
          </a:p>
          <a:p>
            <a:r>
              <a:rPr lang="en-US" b="1" dirty="0"/>
              <a:t>NGN Question Type: Select all that Apply</a:t>
            </a:r>
          </a:p>
          <a:p>
            <a:r>
              <a:rPr lang="fr-FR" b="1" dirty="0"/>
              <a:t>Clinical Judgment Element: Take Action</a:t>
            </a: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A991C-0DEC-EE46-898B-005407D5A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817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RATIONALE: The client’s lethargy is a worse neurologic finding than the earlier assessment when the client was alert and awake. Pain level has decreased from 6/10 to 0/10 with IV pain medication. A foul odor from the surgical wound indicates wound infection despite antibiotics. The blood glucose level has decreased and is near normal. The client’s RR has decreased and SpO</a:t>
            </a:r>
            <a:r>
              <a:rPr lang="en-US" sz="1800" b="0" i="0" u="none" strike="noStrike" baseline="-25000" dirty="0">
                <a:solidFill>
                  <a:srgbClr val="000000"/>
                </a:solidFill>
                <a:effectLst/>
                <a:latin typeface="Arial" panose="020B0604020202020204" pitchFamily="34" charset="0"/>
              </a:rPr>
              <a:t>2</a:t>
            </a:r>
            <a:r>
              <a:rPr lang="en-US" sz="1800" b="0" i="0" u="none" strike="noStrike" dirty="0">
                <a:solidFill>
                  <a:srgbClr val="000000"/>
                </a:solidFill>
                <a:effectLst/>
                <a:latin typeface="Arial" panose="020B0604020202020204" pitchFamily="34" charset="0"/>
              </a:rPr>
              <a:t> has improved from 88% to 98% with administration of O</a:t>
            </a:r>
            <a:r>
              <a:rPr lang="en-US" sz="1800" b="0" i="0" u="none" strike="noStrike" baseline="-25000" dirty="0">
                <a:solidFill>
                  <a:srgbClr val="000000"/>
                </a:solidFill>
                <a:effectLst/>
                <a:latin typeface="Arial" panose="020B0604020202020204" pitchFamily="34" charset="0"/>
              </a:rPr>
              <a:t>2</a:t>
            </a:r>
            <a:r>
              <a:rPr lang="en-US" sz="1800" b="0" i="0" u="none" strike="noStrike" dirty="0">
                <a:solidFill>
                  <a:srgbClr val="000000"/>
                </a:solidFill>
                <a:effectLst/>
                <a:latin typeface="Arial" panose="020B0604020202020204" pitchFamily="34" charset="0"/>
              </a:rPr>
              <a:t> and pain control.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b="1" dirty="0">
                <a:effectLst/>
              </a:rPr>
              <a:t>NGN Question Type: Matrix</a:t>
            </a:r>
          </a:p>
          <a:p>
            <a:r>
              <a:rPr lang="fr-FR" b="1" dirty="0"/>
              <a:t>Clinical Judgment Element: Evaluate Outcomes</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A991C-0DEC-EE46-898B-005407D5A1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660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u="none" strike="noStrike" dirty="0">
                <a:solidFill>
                  <a:schemeClr val="dk1"/>
                </a:solidFill>
                <a:latin typeface="Calibri"/>
                <a:ea typeface="Calibri"/>
                <a:cs typeface="Calibri"/>
                <a:sym typeface="Calibri"/>
              </a:rPr>
              <a:t>Read the case study.</a:t>
            </a:r>
            <a:endParaRPr dirty="0"/>
          </a:p>
        </p:txBody>
      </p:sp>
      <p:sp>
        <p:nvSpPr>
          <p:cNvPr id="287" name="Google Shape;287;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to answer these questions.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8047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latin typeface="Calibri"/>
                <a:ea typeface="Calibri"/>
                <a:cs typeface="Calibri"/>
                <a:sym typeface="Calibri"/>
              </a:rPr>
              <a:t>Some clues that point to sepsis start with the generalized feeling of coming down with a cold, or an overall fatigue. When Caitlyn was treated for anaphylaxis, she became acutely worse. There were indications of inadequate tissue perfusion, especially the change in level of consciousness. Notice that Caitlyn had a rash on her face and a painful tongue. These conditions worsened.</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Ludwig angina is a very severe type of cellulitis on the floor of the mouth. Again, the rash on her face and swollen tongue that eventually turned black all point to an infection somewhere in the head and neck area. In Caitlyn’s case, the infection started in an impacted wisdom tooth that she was not even aware of. It showed up in a CT scan. Once the tooth was surgically removed, Caitlyn had neck drains placed and was on a heavy dose of antibiotics. She awoke disoriented, scared, and having difficulty performing simple tasks, but she survived.</a:t>
            </a:r>
            <a:endParaRPr b="0" dirty="0"/>
          </a:p>
          <a:p>
            <a:pPr marL="0" lvl="0" indent="0" algn="l" rtl="0">
              <a:spcBef>
                <a:spcPts val="0"/>
              </a:spcBef>
              <a:spcAft>
                <a:spcPts val="0"/>
              </a:spcAft>
              <a:buNone/>
            </a:pPr>
            <a:br>
              <a:rPr lang="en-US" b="0" dirty="0"/>
            </a:br>
            <a:r>
              <a:rPr lang="en-US" sz="1200" b="0" i="0" u="none" strike="noStrike" dirty="0">
                <a:solidFill>
                  <a:schemeClr val="dk1"/>
                </a:solidFill>
                <a:latin typeface="Calibri"/>
                <a:ea typeface="Calibri"/>
                <a:cs typeface="Calibri"/>
                <a:sym typeface="Calibri"/>
              </a:rPr>
              <a:t>This true survivor story can be found at the Sepsis Alliance (</a:t>
            </a:r>
            <a:r>
              <a:rPr lang="en-US" sz="1200" b="0" i="0" u="sng" strike="noStrik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www.sepsis.org</a:t>
            </a:r>
            <a:r>
              <a:rPr lang="en-US" sz="1200" b="0" i="0" u="none" strike="noStrike" dirty="0">
                <a:solidFill>
                  <a:schemeClr val="dk1"/>
                </a:solidFill>
                <a:latin typeface="Calibri"/>
                <a:ea typeface="Calibri"/>
                <a:cs typeface="Calibri"/>
                <a:sym typeface="Calibri"/>
              </a:rPr>
              <a:t>).</a:t>
            </a:r>
          </a:p>
          <a:p>
            <a:pPr marL="0" lvl="0" indent="0" algn="l" rtl="0">
              <a:spcBef>
                <a:spcPts val="0"/>
              </a:spcBef>
              <a:spcAft>
                <a:spcPts val="0"/>
              </a:spcAft>
              <a:buNone/>
            </a:pPr>
            <a:endParaRPr lang="en-US" sz="1200" b="0" i="0" u="none" strike="noStrike" dirty="0">
              <a:solidFill>
                <a:schemeClr val="dk1"/>
              </a:solidFill>
              <a:latin typeface="Calibri"/>
              <a:cs typeface="Calibri"/>
              <a:sym typeface="Calibri"/>
            </a:endParaRPr>
          </a:p>
          <a:p>
            <a:pPr rtl="0" eaLnBrk="1" fontAlgn="auto" latinLnBrk="0" hangingPunct="1"/>
            <a:r>
              <a:rPr lang="en-US" sz="1200" b="1" i="0" u="none" strike="noStrike" cap="none" dirty="0">
                <a:solidFill>
                  <a:schemeClr val="dk1"/>
                </a:solidFill>
                <a:effectLst/>
                <a:latin typeface="Calibri"/>
                <a:ea typeface="Calibri"/>
                <a:cs typeface="Calibri"/>
                <a:sym typeface="Calibri"/>
              </a:rPr>
              <a:t>What clues may indicate sepsis?</a:t>
            </a:r>
            <a:endParaRPr lang="en-US" sz="1200" b="0" i="0" u="none" strike="noStrike" cap="none" dirty="0">
              <a:solidFill>
                <a:schemeClr val="dk1"/>
              </a:solidFill>
              <a:effectLst/>
              <a:latin typeface="Calibri"/>
              <a:ea typeface="Calibri"/>
              <a:cs typeface="Calibri"/>
              <a:sym typeface="Calibri"/>
            </a:endParaRPr>
          </a:p>
          <a:p>
            <a:pPr rtl="0" eaLnBrk="1" fontAlgn="auto" latinLnBrk="0" hangingPunct="1"/>
            <a:r>
              <a:rPr lang="en-US" sz="1200" b="0" i="0" u="none" strike="noStrike" cap="none" dirty="0">
                <a:solidFill>
                  <a:schemeClr val="dk1"/>
                </a:solidFill>
                <a:effectLst/>
                <a:latin typeface="Calibri"/>
                <a:ea typeface="Calibri"/>
                <a:cs typeface="Calibri"/>
                <a:sym typeface="Calibri"/>
              </a:rPr>
              <a:t>Generalized feeling of fatigue, like coming down with a cold</a:t>
            </a:r>
          </a:p>
          <a:p>
            <a:pPr rtl="0" fontAlgn="t"/>
            <a:r>
              <a:rPr lang="en-US" sz="1200" b="0" i="0" u="none" strike="noStrike" cap="none" dirty="0">
                <a:solidFill>
                  <a:schemeClr val="dk1"/>
                </a:solidFill>
                <a:effectLst/>
                <a:latin typeface="Calibri"/>
                <a:ea typeface="Calibri"/>
                <a:cs typeface="Calibri"/>
                <a:sym typeface="Calibri"/>
              </a:rPr>
              <a:t>Indications of inadequate tissue perfusion</a:t>
            </a:r>
          </a:p>
          <a:p>
            <a:pPr rtl="0" fontAlgn="t"/>
            <a:r>
              <a:rPr lang="en-US" sz="1200" b="0" i="0" u="none" strike="noStrike" cap="none" dirty="0">
                <a:solidFill>
                  <a:schemeClr val="dk1"/>
                </a:solidFill>
                <a:effectLst/>
                <a:latin typeface="Calibri"/>
                <a:ea typeface="Calibri"/>
                <a:cs typeface="Calibri"/>
                <a:sym typeface="Calibri"/>
              </a:rPr>
              <a:t>Tongue hurt, swelled, and became black</a:t>
            </a:r>
          </a:p>
          <a:p>
            <a:pPr rtl="0" fontAlgn="t"/>
            <a:r>
              <a:rPr lang="en-US" sz="1200" b="0" i="0" u="none" strike="noStrike" cap="none" dirty="0">
                <a:solidFill>
                  <a:schemeClr val="dk1"/>
                </a:solidFill>
                <a:effectLst/>
                <a:latin typeface="Calibri"/>
                <a:ea typeface="Calibri"/>
                <a:cs typeface="Calibri"/>
                <a:sym typeface="Calibri"/>
              </a:rPr>
              <a:t>Acute change in level of consciousness</a:t>
            </a:r>
          </a:p>
          <a:p>
            <a:pPr rtl="0" eaLnBrk="1" fontAlgn="auto" latinLnBrk="0" hangingPunct="1"/>
            <a:r>
              <a:rPr lang="en-US" sz="1200" b="0" i="0" u="none" strike="noStrike" cap="none" dirty="0">
                <a:solidFill>
                  <a:schemeClr val="dk1"/>
                </a:solidFill>
                <a:effectLst/>
                <a:latin typeface="Calibri"/>
                <a:ea typeface="Calibri"/>
                <a:cs typeface="Calibri"/>
                <a:sym typeface="Calibri"/>
              </a:rPr>
              <a:t>Treatment for anaphylaxis made the client worse</a:t>
            </a:r>
          </a:p>
          <a:p>
            <a:pPr rtl="0" eaLnBrk="1" fontAlgn="auto" latinLnBrk="0" hangingPunct="1"/>
            <a:r>
              <a:rPr lang="en-US" sz="1200" b="0" i="0" u="none" strike="noStrike" cap="none" dirty="0">
                <a:solidFill>
                  <a:schemeClr val="dk1"/>
                </a:solidFill>
                <a:effectLst/>
                <a:latin typeface="Calibri"/>
                <a:ea typeface="Calibri"/>
                <a:cs typeface="Calibri"/>
                <a:sym typeface="Calibri"/>
              </a:rPr>
              <a:t>Ludwig angina and cellulitis</a:t>
            </a:r>
          </a:p>
          <a:p>
            <a:pPr rtl="0" eaLnBrk="1" fontAlgn="auto" latinLnBrk="0" hangingPunct="1"/>
            <a:r>
              <a:rPr lang="en-US" sz="1200" b="1" i="0" u="none" strike="noStrike" cap="none" dirty="0">
                <a:solidFill>
                  <a:schemeClr val="dk1"/>
                </a:solidFill>
                <a:effectLst/>
                <a:latin typeface="Calibri"/>
                <a:ea typeface="Calibri"/>
                <a:cs typeface="Calibri"/>
                <a:sym typeface="Calibri"/>
              </a:rPr>
              <a:t>What could cause sepsis in Caitlyn? </a:t>
            </a:r>
            <a:endParaRPr lang="en-US" sz="1200" b="0" i="0" u="none" strike="noStrike" cap="none" dirty="0">
              <a:solidFill>
                <a:schemeClr val="dk1"/>
              </a:solidFill>
              <a:effectLst/>
              <a:latin typeface="Calibri"/>
              <a:ea typeface="Calibri"/>
              <a:cs typeface="Calibri"/>
              <a:sym typeface="Calibri"/>
            </a:endParaRPr>
          </a:p>
          <a:p>
            <a:pPr rtl="0" eaLnBrk="1" fontAlgn="auto" latinLnBrk="0" hangingPunct="1"/>
            <a:r>
              <a:rPr lang="en-US" sz="1200" b="0" i="0" u="none" strike="noStrike" cap="none" dirty="0">
                <a:solidFill>
                  <a:schemeClr val="dk1"/>
                </a:solidFill>
                <a:effectLst/>
                <a:latin typeface="Calibri"/>
                <a:ea typeface="Calibri"/>
                <a:cs typeface="Calibri"/>
                <a:sym typeface="Calibri"/>
              </a:rPr>
              <a:t>Infection in the head and neck area</a:t>
            </a:r>
          </a:p>
          <a:p>
            <a:pPr marL="0" lvl="0" indent="0" algn="l" rtl="0">
              <a:spcBef>
                <a:spcPts val="0"/>
              </a:spcBef>
              <a:spcAft>
                <a:spcPts val="0"/>
              </a:spcAft>
              <a:buNone/>
            </a:pPr>
            <a:endParaRPr b="0" dirty="0"/>
          </a:p>
        </p:txBody>
      </p:sp>
      <p:sp>
        <p:nvSpPr>
          <p:cNvPr id="294" name="Google Shape;29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dirty="0">
                <a:solidFill>
                  <a:schemeClr val="dk1"/>
                </a:solidFill>
                <a:latin typeface="Calibri"/>
                <a:ea typeface="Calibri"/>
                <a:cs typeface="Calibri"/>
                <a:sym typeface="Calibri"/>
              </a:rPr>
              <a:t>Have students practice writing their own NCLEX style questions related to this case. A sample follows for teacher demo. </a:t>
            </a:r>
            <a:endParaRPr lang="en-US" dirty="0"/>
          </a:p>
          <a:p>
            <a:pPr marL="0" lvl="0" indent="0" algn="l" rtl="0">
              <a:spcBef>
                <a:spcPts val="0"/>
              </a:spcBef>
              <a:spcAft>
                <a:spcPts val="0"/>
              </a:spcAft>
              <a:buNone/>
            </a:pPr>
            <a:endParaRPr dirty="0"/>
          </a:p>
        </p:txBody>
      </p:sp>
      <p:sp>
        <p:nvSpPr>
          <p:cNvPr id="301" name="Google Shape;30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dirty="0"/>
          </a:p>
        </p:txBody>
      </p:sp>
    </p:spTree>
    <p:extLst>
      <p:ext uri="{BB962C8B-B14F-4D97-AF65-F5344CB8AC3E}">
        <p14:creationId xmlns:p14="http://schemas.microsoft.com/office/powerpoint/2010/main" val="3315035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Let’s use the Decision Tree to tackle this question. First, we know it is an evaluation question because it is a select all that apply question.</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Step 1: Topic: An expected assessment for sepsis.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Step 5:</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200" b="1" i="0" u="none" strike="noStrike" kern="1200" cap="none" spc="0" normalizeH="0" baseline="0" noProof="0" dirty="0">
                <a:ln>
                  <a:noFill/>
                </a:ln>
                <a:solidFill>
                  <a:srgbClr val="000000"/>
                </a:solidFill>
                <a:effectLst/>
                <a:uLnTx/>
                <a:uFillTx/>
                <a:latin typeface="Arial"/>
                <a:cs typeface="Arial"/>
                <a:sym typeface="Arial"/>
              </a:rPr>
              <a:t>1. CORRECT – </a:t>
            </a:r>
            <a:r>
              <a:rPr kumimoji="0" lang="en-US" sz="1200" b="0" i="0" u="none" strike="noStrike" kern="1200" cap="none" spc="0" normalizeH="0" baseline="0" noProof="0" dirty="0">
                <a:ln>
                  <a:noFill/>
                </a:ln>
                <a:solidFill>
                  <a:srgbClr val="000000"/>
                </a:solidFill>
                <a:effectLst/>
                <a:uLnTx/>
                <a:uFillTx/>
                <a:latin typeface="Arial"/>
                <a:cs typeface="Arial"/>
                <a:sym typeface="Arial"/>
              </a:rPr>
              <a:t>The temperature is lower than normal. Some clients who have sepsis present with hypothermia.</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200" b="1" i="0" u="none" strike="noStrike" kern="1200" cap="none" spc="0" normalizeH="0" baseline="0" noProof="0" dirty="0">
                <a:ln>
                  <a:noFill/>
                </a:ln>
                <a:solidFill>
                  <a:srgbClr val="000000"/>
                </a:solidFill>
                <a:effectLst/>
                <a:uLnTx/>
                <a:uFillTx/>
                <a:latin typeface="Arial"/>
                <a:cs typeface="Arial"/>
                <a:sym typeface="Arial"/>
              </a:rPr>
              <a:t>2. CORRECT – </a:t>
            </a:r>
            <a:r>
              <a:rPr kumimoji="0" lang="en-US" sz="1200" b="0" i="0" u="none" strike="noStrike" kern="1200" cap="none" spc="0" normalizeH="0" baseline="0" noProof="0" dirty="0">
                <a:ln>
                  <a:noFill/>
                </a:ln>
                <a:solidFill>
                  <a:srgbClr val="000000"/>
                </a:solidFill>
                <a:effectLst/>
                <a:uLnTx/>
                <a:uFillTx/>
                <a:latin typeface="Arial"/>
                <a:cs typeface="Arial"/>
                <a:sym typeface="Arial"/>
              </a:rPr>
              <a:t>Tachycardia is expected in sepsis.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200" b="1" i="0" u="none" strike="noStrike" kern="1200" cap="none" spc="0" normalizeH="0" baseline="0" noProof="0" dirty="0">
                <a:ln>
                  <a:noFill/>
                </a:ln>
                <a:solidFill>
                  <a:srgbClr val="000000"/>
                </a:solidFill>
                <a:effectLst/>
                <a:uLnTx/>
                <a:uFillTx/>
                <a:latin typeface="Arial"/>
                <a:cs typeface="Arial"/>
                <a:sym typeface="Arial"/>
              </a:rPr>
              <a:t>3. CORRECT – </a:t>
            </a:r>
            <a:r>
              <a:rPr kumimoji="0" lang="en-US" sz="1200" b="0" i="0" u="none" strike="noStrike" kern="1200" cap="none" spc="0" normalizeH="0" baseline="0" noProof="0" dirty="0">
                <a:ln>
                  <a:noFill/>
                </a:ln>
                <a:solidFill>
                  <a:srgbClr val="000000"/>
                </a:solidFill>
                <a:effectLst/>
                <a:uLnTx/>
                <a:uFillTx/>
                <a:latin typeface="Arial"/>
                <a:cs typeface="Arial"/>
                <a:sym typeface="Arial"/>
              </a:rPr>
              <a:t>A low urine output is expected (this was 21.25 mL/hr) in sepsis.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200" b="1" i="0" u="none" strike="noStrike" kern="1200" cap="none" spc="0" normalizeH="0" baseline="0" noProof="0" dirty="0">
                <a:ln>
                  <a:noFill/>
                </a:ln>
                <a:solidFill>
                  <a:srgbClr val="000000"/>
                </a:solidFill>
                <a:effectLst/>
                <a:uLnTx/>
                <a:uFillTx/>
                <a:latin typeface="Arial"/>
                <a:cs typeface="Arial"/>
                <a:sym typeface="Arial"/>
              </a:rPr>
              <a:t>4. CORRECT – </a:t>
            </a:r>
            <a:r>
              <a:rPr kumimoji="0" lang="en-US" sz="1200" b="0" i="0" u="none" strike="noStrike" kern="1200" cap="none" spc="0" normalizeH="0" baseline="0" noProof="0" dirty="0">
                <a:ln>
                  <a:noFill/>
                </a:ln>
                <a:solidFill>
                  <a:srgbClr val="000000"/>
                </a:solidFill>
                <a:effectLst/>
                <a:uLnTx/>
                <a:uFillTx/>
                <a:latin typeface="Arial"/>
                <a:cs typeface="Arial"/>
                <a:sym typeface="Arial"/>
              </a:rPr>
              <a:t>Tachypnea (&gt;20 breaths/min) is expected in sepsis.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200" b="1" i="0" u="none" strike="noStrike" kern="1200" cap="none" spc="0" normalizeH="0" baseline="0" noProof="0" dirty="0">
                <a:ln>
                  <a:noFill/>
                </a:ln>
                <a:solidFill>
                  <a:srgbClr val="000000"/>
                </a:solidFill>
                <a:effectLst/>
                <a:uLnTx/>
                <a:uFillTx/>
                <a:latin typeface="Arial"/>
                <a:cs typeface="Arial"/>
                <a:sym typeface="Arial"/>
              </a:rPr>
              <a:t>5. CORRECT – </a:t>
            </a:r>
            <a:r>
              <a:rPr kumimoji="0" lang="en-US" sz="1200" b="0" i="0" u="none" strike="noStrike" kern="1200" cap="none" spc="0" normalizeH="0" baseline="0" noProof="0" dirty="0">
                <a:ln>
                  <a:noFill/>
                </a:ln>
                <a:solidFill>
                  <a:srgbClr val="000000"/>
                </a:solidFill>
                <a:effectLst/>
                <a:uLnTx/>
                <a:uFillTx/>
                <a:latin typeface="Arial"/>
                <a:cs typeface="Arial"/>
                <a:sym typeface="Arial"/>
              </a:rPr>
              <a:t>Mental status changes are expected in sepsis.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Does each answer choice make sense? Yes.</a:t>
            </a:r>
          </a:p>
        </p:txBody>
      </p:sp>
      <p:sp>
        <p:nvSpPr>
          <p:cNvPr id="301" name="Google Shape;30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000" dirty="0">
              <a:solidFill>
                <a:srgbClr val="1E1E23"/>
              </a:solidFill>
              <a:highlight>
                <a:schemeClr val="lt1"/>
              </a:highlight>
            </a:endParaRPr>
          </a:p>
        </p:txBody>
      </p:sp>
      <p:sp>
        <p:nvSpPr>
          <p:cNvPr id="102" name="Google Shape;102;p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Have the students review this third case</a:t>
            </a:r>
          </a:p>
        </p:txBody>
      </p:sp>
      <p:sp>
        <p:nvSpPr>
          <p:cNvPr id="308" name="Google Shape;30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Have the students write their own SBAR report &amp; begin sharing with classmates or present in class. </a:t>
            </a:r>
          </a:p>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Mary, a 32-year-old mother of four, has been brought in the emergency department after fainting during dinner with her family. In the past 2 weeks, the children and father were diagnosed with influenza A, despite everyone in the family having received a flu vaccine that year. Two days ago, Mary began feeling ill but was still caring for her family. She decided not to go to the doctor but just try to rest and increase her fluid intake.</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br>
              <a:rPr kumimoji="0" lang="en-US" sz="1800" b="0" i="0" u="none" strike="noStrike" kern="0" cap="none" spc="0" normalizeH="0" baseline="0" noProof="0" dirty="0">
                <a:ln>
                  <a:noFill/>
                </a:ln>
                <a:solidFill>
                  <a:srgbClr val="000000"/>
                </a:solidFill>
                <a:effectLst/>
                <a:uLnTx/>
                <a:uFillTx/>
                <a:latin typeface="Arial"/>
                <a:cs typeface="Arial"/>
                <a:sym typeface="Arial"/>
              </a:rPr>
            </a:b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This evening, after making dinner, she was very fatigued. Vital signs on admission were: HR 120, BP 90/48, RR 24, SaO2 92% on room air. A nasal cannula with 2L oxygen was placed. A chest x-ray revealed bilateral pneumonia. A central line was placed and IV fluids were started. Blood and sputum cultures were taken and broad-spectrum antibiotics were started. Two hours later, Mary became increasingly difficult to arouse. She was disoriented to time and place. The nurse noted a small amount of fresh serosanguinous fluid on the dressing around the central line.</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861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ct val="100000"/>
              <a:buFont typeface="Arial"/>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Sample of completed SBAR </a:t>
            </a:r>
            <a:endParaRPr lang="en-US" dirty="0"/>
          </a:p>
          <a:p>
            <a:pPr marL="0" lvl="0" indent="0" algn="l" rtl="0">
              <a:lnSpc>
                <a:spcPct val="90000"/>
              </a:lnSpc>
              <a:spcBef>
                <a:spcPts val="1000"/>
              </a:spcBef>
              <a:spcAft>
                <a:spcPts val="0"/>
              </a:spcAft>
              <a:buClr>
                <a:schemeClr val="dk1"/>
              </a:buClr>
              <a:buSzPct val="100000"/>
              <a:buNone/>
            </a:pPr>
            <a:br>
              <a:rPr lang="en-US" b="0" dirty="0"/>
            </a:br>
            <a:endParaRPr lang="en-US" dirty="0"/>
          </a:p>
          <a:p>
            <a:pPr marL="0" lvl="0" indent="0">
              <a:buSzPct val="100000"/>
              <a:buNone/>
            </a:pPr>
            <a:r>
              <a:rPr lang="en-US" b="1" dirty="0"/>
              <a:t>S </a:t>
            </a:r>
            <a:r>
              <a:rPr lang="en-US" b="0" dirty="0"/>
              <a:t>- Receiving nurse in ICU from ED nurse. 32 y/o female presented to ED after fainting. </a:t>
            </a:r>
          </a:p>
          <a:p>
            <a:pPr marL="0" indent="0">
              <a:buSzPct val="100000"/>
              <a:buNone/>
            </a:pPr>
            <a:br>
              <a:rPr lang="en-US" b="1" dirty="0"/>
            </a:br>
            <a:r>
              <a:rPr lang="en-US" b="1" dirty="0"/>
              <a:t>B - </a:t>
            </a:r>
            <a:r>
              <a:rPr lang="en-US" b="0" dirty="0"/>
              <a:t>Hx of influenza A in family for 2 weeks (children &amp; partner). Client became ill 2 days ago, rested &amp; increased fluids.</a:t>
            </a:r>
          </a:p>
          <a:p>
            <a:pPr marL="0" lvl="0" indent="0">
              <a:buSzPct val="100000"/>
              <a:buNone/>
            </a:pPr>
            <a:endParaRPr lang="en-US" b="1" dirty="0"/>
          </a:p>
          <a:p>
            <a:pPr marL="0" indent="0">
              <a:buSzPct val="100000"/>
              <a:buNone/>
            </a:pPr>
            <a:r>
              <a:rPr lang="en-US" b="1" dirty="0"/>
              <a:t>A - </a:t>
            </a:r>
            <a:r>
              <a:rPr lang="en-US" sz="1200" dirty="0"/>
              <a:t>VS on admission: HR 120, BP 90/48, R 24, SaO2 92% room air. 2L O2 via nasal cannula, CXR = bilateral pneumonia. Central line with IV fluids. Blood &amp; sputum cultures obtained, broad-spectrum antibiotic begun. 2 hours later, increasingly difficult to arouse, disoriented to time &amp; place. Fresh serosanguinous fluid on dressing around central line. </a:t>
            </a:r>
            <a:endParaRPr lang="en-US" b="1" dirty="0"/>
          </a:p>
          <a:p>
            <a:pPr marL="0" lvl="0" indent="0">
              <a:buSzPct val="100000"/>
              <a:buNone/>
            </a:pPr>
            <a:endParaRPr lang="en-US" b="1" dirty="0"/>
          </a:p>
          <a:p>
            <a:pPr marL="0" lvl="0" indent="0">
              <a:buSzPct val="100000"/>
              <a:buNone/>
            </a:pPr>
            <a:r>
              <a:rPr lang="en-US" b="1" dirty="0"/>
              <a:t>R - ?</a:t>
            </a:r>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4992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to answer these questions.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1477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In this case study, we are concerned about the potential for sepsis. Mary has developed bilateral pneumonia secondary to a suspected influenza A infection. Cultures were taken, but most likely this is a bacterial pneumonia secondary to the viral infection. Extreme fatigue and her vital signs all point to sepsis.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A major red flag is the fresh serosanguinous fluid on the dressing around the central line. This indicates Mary may have developed DIC. This is an emergent situation, and the health care provider should be notified immediately. As the nurse, we should prepare for potential intubation and a potential code. We should be ready to administer heparin to stop the clotting process. We also need to begin fluid resuscitation and be prepared to provide cardiac support.</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15" name="Google Shape;31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6" name="Google Shape;33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3" name="Google Shape;34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000" dirty="0">
              <a:solidFill>
                <a:srgbClr val="1E1E23"/>
              </a:solidFill>
              <a:highlight>
                <a:schemeClr val="lt1"/>
              </a:highlight>
            </a:endParaRPr>
          </a:p>
        </p:txBody>
      </p:sp>
      <p:sp>
        <p:nvSpPr>
          <p:cNvPr id="109" name="Google Shape;109;p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Sepsis begins with an infection, such as pneumonia, influenza, or urinary tract infection. It is important to note that any type of infection, not just bacterial, can cause sepsis. Viral, fungal, and even parasitic infections can cause sepsis. However, bacterial infections, whether primary or secondary, are the most common causes of sepsis. When viable bacteria enter the bloodstream, bacteremia has occurred. This is detected through blood cultures.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Pyrogenic bacteria release endotoxins that stimulate the release of inflammatory mediators that cause the systemic effects of inflammation, resulting in septic shock, one of the leading causes of death in intensive care units. The release of endotoxins sets off a cascade of events that ends up causing vasodilation: reduced blood pressure → decreased oxygen delivery to the tissues → cardiovascular shock. The effects are seen throughout the body, in the brain, liver, bone, and leukocytes. Shock occurs when sepsis advances to low cardiac output, low peripheral resistance, blood vessel injury, thrombosis, disseminated intravascular coagulation (DIC), and acute respiratory distress syndrome (ARDS).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Note that in 2016, the Third International Consensus Definitions for Sepsis and Septic Shock removed two words we used to associate with sepsis. “Severe sepsis” was eliminated because all sepsis should be considered severe. Additionally, using systemic inflammatory response syndrome (SIRS) criteria to diagnose sepsis was eliminated.</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6" name="Google Shape;116;p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200"/>
              <a:buFont typeface="Arial"/>
              <a:buNone/>
            </a:pPr>
            <a:endParaRPr sz="100" dirty="0">
              <a:solidFill>
                <a:srgbClr val="1E1E23"/>
              </a:solidFill>
              <a:highlight>
                <a:schemeClr val="lt1"/>
              </a:highlight>
            </a:endParaRPr>
          </a:p>
        </p:txBody>
      </p:sp>
      <p:sp>
        <p:nvSpPr>
          <p:cNvPr id="141" name="Google Shape;141;p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9: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dirty="0">
                <a:solidFill>
                  <a:schemeClr val="dk1"/>
                </a:solidFill>
                <a:highlight>
                  <a:schemeClr val="lt1"/>
                </a:highlight>
                <a:latin typeface="Calibri"/>
                <a:ea typeface="Calibri"/>
                <a:cs typeface="Calibri"/>
                <a:sym typeface="Calibri"/>
              </a:rPr>
              <a:t>Let’s address DIC for just a moment. DIC can be triggered by anything that activates the clotting cascade. A number of disorders have this potential, such as sepsis, trauma, liver disease, heat stroke, cancers, obstetric emergencies (HELLP syndrome, eclampsia, placental abruption, acute fatty liver, and so on), vascular abnormalities (ruptured or leaking aneurysm, hemangioma, and so on), or severe toxic reactions (such as to a snake bite or a recreational drug, transfusion reactions, or transplant rejections).</a:t>
            </a:r>
            <a:endParaRPr b="0" dirty="0">
              <a:highlight>
                <a:schemeClr val="lt1"/>
              </a:highlight>
            </a:endParaRPr>
          </a:p>
          <a:p>
            <a:pPr marL="0" lvl="0" indent="0" algn="l" rtl="0">
              <a:spcBef>
                <a:spcPts val="0"/>
              </a:spcBef>
              <a:spcAft>
                <a:spcPts val="0"/>
              </a:spcAft>
              <a:buNone/>
            </a:pPr>
            <a:br>
              <a:rPr lang="en-US" b="0" dirty="0">
                <a:highlight>
                  <a:schemeClr val="lt1"/>
                </a:highlight>
              </a:rPr>
            </a:br>
            <a:r>
              <a:rPr lang="en-US" sz="1200" b="0" i="0" u="none" strike="noStrike" dirty="0">
                <a:solidFill>
                  <a:schemeClr val="dk1"/>
                </a:solidFill>
                <a:highlight>
                  <a:schemeClr val="lt1"/>
                </a:highlight>
                <a:latin typeface="Calibri"/>
                <a:ea typeface="Calibri"/>
                <a:cs typeface="Calibri"/>
                <a:sym typeface="Calibri"/>
              </a:rPr>
              <a:t>DIC is not always fatal, but it causes a very significant increase in morbidity and mortality, especially when triggered by sepsis, which is the most common cause. Because of the uncontrolled bacteremia, the coagulation cascade is triggered, and the body tries to throw all it has at this infection. When the clotting cascade is activated, fibrin clots begin to form in small and medium-sized vessels. There are two major issues here. First, blood supply to major organs may be blocked, causing organ failure. Second, platelets and clotting factors are used up, leading to severe bleeding throughout the body.</a:t>
            </a:r>
            <a:endParaRPr b="0" dirty="0">
              <a:highlight>
                <a:schemeClr val="lt1"/>
              </a:highlight>
            </a:endParaRPr>
          </a:p>
          <a:p>
            <a:pPr marL="0" lvl="0" indent="0" algn="l" rtl="0">
              <a:spcBef>
                <a:spcPts val="0"/>
              </a:spcBef>
              <a:spcAft>
                <a:spcPts val="0"/>
              </a:spcAft>
              <a:buNone/>
            </a:pPr>
            <a:br>
              <a:rPr lang="en-US" b="0" dirty="0">
                <a:highlight>
                  <a:schemeClr val="lt1"/>
                </a:highlight>
              </a:rPr>
            </a:br>
            <a:r>
              <a:rPr lang="en-US" sz="1200" b="0" i="0" u="none" strike="noStrike" dirty="0">
                <a:solidFill>
                  <a:schemeClr val="dk1"/>
                </a:solidFill>
                <a:highlight>
                  <a:schemeClr val="lt1"/>
                </a:highlight>
                <a:latin typeface="Calibri"/>
                <a:ea typeface="Calibri"/>
                <a:cs typeface="Calibri"/>
                <a:sym typeface="Calibri"/>
              </a:rPr>
              <a:t>We really want to identify sepsis early before DIC begins. However, if it has advanced, then we must identify DIC early. We will talk in a minute about how to identify it and what we do about it once it has been identified.</a:t>
            </a:r>
            <a:endParaRPr sz="1200" b="0" i="0" u="none" strike="noStrike" dirty="0">
              <a:solidFill>
                <a:schemeClr val="dk1"/>
              </a:solidFill>
              <a:highlight>
                <a:schemeClr val="lt1"/>
              </a:highlight>
              <a:latin typeface="Calibri"/>
              <a:ea typeface="Calibri"/>
              <a:cs typeface="Calibri"/>
              <a:sym typeface="Calibri"/>
            </a:endParaRPr>
          </a:p>
          <a:p>
            <a:pPr marL="0" lvl="0" indent="0" algn="l" rtl="0">
              <a:spcBef>
                <a:spcPts val="0"/>
              </a:spcBef>
              <a:spcAft>
                <a:spcPts val="0"/>
              </a:spcAft>
              <a:buClr>
                <a:schemeClr val="dk1"/>
              </a:buClr>
              <a:buFont typeface="Arial"/>
              <a:buNone/>
            </a:pPr>
            <a:endParaRPr lang="en-US" dirty="0">
              <a:highlight>
                <a:schemeClr val="lt1"/>
              </a:highlight>
            </a:endParaRPr>
          </a:p>
          <a:p>
            <a:pPr marL="0" lvl="0" indent="0" algn="l" rtl="0">
              <a:spcBef>
                <a:spcPts val="0"/>
              </a:spcBef>
              <a:spcAft>
                <a:spcPts val="0"/>
              </a:spcAft>
              <a:buClr>
                <a:schemeClr val="dk1"/>
              </a:buClr>
              <a:buFont typeface="Arial"/>
              <a:buNone/>
            </a:pPr>
            <a:r>
              <a:rPr lang="en-US" dirty="0">
                <a:highlight>
                  <a:schemeClr val="lt1"/>
                </a:highlight>
              </a:rPr>
              <a:t>Other Laboratory tests to watch for with DIC are: </a:t>
            </a:r>
            <a:br>
              <a:rPr lang="en-US" dirty="0">
                <a:highlight>
                  <a:schemeClr val="lt1"/>
                </a:highlight>
              </a:rPr>
            </a:br>
            <a:r>
              <a:rPr lang="en-US" dirty="0">
                <a:highlight>
                  <a:schemeClr val="lt1"/>
                </a:highlight>
              </a:rPr>
              <a:t>Signs and symptoms of acute DIC include rapid development of hemorrhage, such as oozing from venipuncture sites, arterial lines, surgical wounds; development of petechiae or other ecchymotic lesions (dark purple bruising); and hematomas. Bleeding may occur in the eyes, nose, and gums. Usually bleeding will be seen in three or more unrelated sites. Hemorrhaging into closed body compartments also may occur and should be considered.</a:t>
            </a:r>
            <a:endParaRPr dirty="0">
              <a:highlight>
                <a:schemeClr val="lt1"/>
              </a:highlight>
            </a:endParaRPr>
          </a:p>
          <a:p>
            <a:pPr marL="0" lvl="0" indent="0" algn="l" rtl="0">
              <a:spcBef>
                <a:spcPts val="0"/>
              </a:spcBef>
              <a:spcAft>
                <a:spcPts val="0"/>
              </a:spcAft>
              <a:buNone/>
            </a:pPr>
            <a:br>
              <a:rPr lang="en-US" b="0" dirty="0">
                <a:highlight>
                  <a:schemeClr val="lt1"/>
                </a:highlight>
              </a:rPr>
            </a:br>
            <a:endParaRPr sz="1000" dirty="0">
              <a:solidFill>
                <a:srgbClr val="1E1E23"/>
              </a:solidFill>
              <a:highlight>
                <a:schemeClr val="lt1"/>
              </a:highlight>
            </a:endParaRPr>
          </a:p>
        </p:txBody>
      </p:sp>
      <p:sp>
        <p:nvSpPr>
          <p:cNvPr id="149" name="Google Shape;149;p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sz="1800" dirty="0">
              <a:solidFill>
                <a:srgbClr val="1E1E23"/>
              </a:solidFill>
              <a:highlight>
                <a:schemeClr val="lt1"/>
              </a:highlight>
              <a:latin typeface="Arial"/>
              <a:ea typeface="Arial"/>
              <a:cs typeface="Arial"/>
              <a:sym typeface="Arial"/>
            </a:endParaRPr>
          </a:p>
        </p:txBody>
      </p:sp>
      <p:sp>
        <p:nvSpPr>
          <p:cNvPr id="159" name="Google Shape;159;p1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1:notes"/>
          <p:cNvSpPr txBox="1">
            <a:spLocks noGrp="1"/>
          </p:cNvSpPr>
          <p:nvPr>
            <p:ph type="body" idx="1"/>
          </p:nvPr>
        </p:nvSpPr>
        <p:spPr>
          <a:xfrm>
            <a:off x="685800" y="4482297"/>
            <a:ext cx="5486400" cy="3667486"/>
          </a:xfrm>
          <a:prstGeom prst="rect">
            <a:avLst/>
          </a:prstGeom>
          <a:noFill/>
          <a:ln>
            <a:noFill/>
          </a:ln>
        </p:spPr>
        <p:txBody>
          <a:bodyPr spcFirstLastPara="1" wrap="square" lIns="91425" tIns="45700" rIns="91425" bIns="45700" anchor="t" anchorCtr="0">
            <a:noAutofit/>
          </a:bodyPr>
          <a:lstStyle/>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Since 2002, early goal-directed therapies used to treat sepsis have been shown to reduce mortality, even in septic shock. The key is to recognize the signs and symptoms of sepsis early.</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Temp: &gt; 38°C or 100.4°F or &lt; 36°C or 96.8°F</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Tachycardia: &gt;90 bpm</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Tachypnea: &gt;20 breaths per minute</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Progressive deterioration of mental status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Altered mental status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Significant edema or a positive fluid balance (&gt;20 mL/kg over 24 hours)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What is fluid balance? It is the amount of fluid we are giving a client minus the amount of urine that is put out. We give fluids to keep the mean arterial pressure (MAP) stable. So, when we give more fluid than there is urine output, the fluid balance is positive. When that fluid balance equals out to greater than 20 mL/kg in 24 hours, then it is considered significant. How would we see this visually? Usually by severe edema.</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Hyperglycemia (blood glucose &gt; 140 mg/dL [7.7 mmol/L]) in absence of diabetes</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Acute oliguria (urine output of &lt; 0.5 mL/kg/hr for at least 2 hours despite adequate fluid resuscitation)</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Additional signs and symptoms include inflammatory variables (leukocytosis or leukopenia, or WBC &gt; 12,000 or &lt; 4000); hemodynamic variables (arterial hypotension, or systolic blood pressure [SBP] &lt; 90 mm Hg, MAP &lt; 70 mm Hg, or SBP decrease &gt; 40 mm Hg); indications of organ dysfunction (arterial hypoxemia, acute oliguria, increase in creatinine, coagulation abnormalities, ileus, thrombocytopenia [platelets &lt; 100,000], hyperbilirubinemia); and indications of poor tissue perfusion (hyperlactatemia &gt; 1 mmol/L and decreased capillary refill).</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Septic shock occurs if the client is unable to maintain a MAP of more than 65 mm Hg or they have a serum lactate greater than 2 mmol/L in the absence of hypovolemia.</a:t>
            </a: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endParaRPr kumimoji="0" lang="en-US" sz="1200" b="0" i="0" u="none" strike="noStrike" kern="1200" cap="none" spc="0" normalizeH="0" baseline="0" noProof="0" dirty="0">
              <a:ln>
                <a:noFill/>
              </a:ln>
              <a:solidFill>
                <a:srgbClr val="000000"/>
              </a:solidFill>
              <a:effectLst/>
              <a:uLnTx/>
              <a:uFillTx/>
              <a:latin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000000"/>
              </a:buClr>
              <a:buSzPct val="100000"/>
              <a:buFont typeface="Arial"/>
              <a:buChar char="●"/>
              <a:tabLst/>
              <a:defRPr/>
            </a:pPr>
            <a:r>
              <a:rPr kumimoji="0" lang="en-US" sz="1200" b="0" i="0" u="none" strike="noStrike" kern="1200" cap="none" spc="0" normalizeH="0" baseline="0" noProof="0" dirty="0">
                <a:ln>
                  <a:noFill/>
                </a:ln>
                <a:solidFill>
                  <a:srgbClr val="000000"/>
                </a:solidFill>
                <a:effectLst/>
                <a:uLnTx/>
                <a:uFillTx/>
                <a:latin typeface="Arial"/>
                <a:cs typeface="Arial"/>
                <a:sym typeface="Arial"/>
              </a:rPr>
              <a:t>Do you remember how to calculate MAP? Let’s review this real quick. MAP = [SBP + (2 ⨉ diastolic blood pressure)] </a:t>
            </a:r>
            <a:r>
              <a:rPr kumimoji="0" lang="en-US" sz="1200" b="0" i="0" u="none" strike="noStrike" kern="1200" cap="none" spc="0" normalizeH="0" baseline="0" noProof="0" dirty="0">
                <a:ln>
                  <a:noFill/>
                </a:ln>
                <a:solidFill>
                  <a:srgbClr val="000000"/>
                </a:solidFill>
                <a:effectLst/>
                <a:uLnTx/>
                <a:uFillTx/>
                <a:latin typeface="Arial"/>
                <a:ea typeface="Arial"/>
                <a:cs typeface="Arial"/>
                <a:sym typeface="Arial"/>
              </a:rPr>
              <a:t>÷ </a:t>
            </a:r>
            <a:r>
              <a:rPr kumimoji="0" lang="en-US" sz="1200" b="0" i="0" u="none" strike="noStrike" kern="1200" cap="none" spc="0" normalizeH="0" baseline="0" noProof="0" dirty="0">
                <a:ln>
                  <a:noFill/>
                </a:ln>
                <a:solidFill>
                  <a:srgbClr val="000000"/>
                </a:solidFill>
                <a:effectLst/>
                <a:uLnTx/>
                <a:uFillTx/>
                <a:latin typeface="Arial"/>
                <a:cs typeface="Arial"/>
                <a:sym typeface="Arial"/>
              </a:rPr>
              <a:t>3. For example, if the client’s blood pressure is 120/80, we would calculate MAP by multiplying 80 ⨉ 2 (160) and adding 120 = 280, and then divide by 3. We would get a MAP of 93.3 mm Hg. MAP gives us a good indication of blood flow. It is more accurate than looking at SBP alone.</a:t>
            </a:r>
          </a:p>
        </p:txBody>
      </p:sp>
      <p:sp>
        <p:nvSpPr>
          <p:cNvPr id="166" name="Google Shape;166;p1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9" name="Google Shape;19;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0" name="Google Shape;20;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2" name="Google Shape;8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83" name="Google Shape;8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e slid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B5FCBB7-83A8-42AC-83F2-E3EEE6C13E3B}"/>
              </a:ext>
            </a:extLst>
          </p:cNvPr>
          <p:cNvSpPr>
            <a:spLocks noGrp="1"/>
          </p:cNvSpPr>
          <p:nvPr>
            <p:ph type="body" sz="quarter" idx="10" hasCustomPrompt="1"/>
          </p:nvPr>
        </p:nvSpPr>
        <p:spPr>
          <a:xfrm>
            <a:off x="1878399" y="2866769"/>
            <a:ext cx="3008698" cy="2860588"/>
          </a:xfrm>
          <a:prstGeom prst="rect">
            <a:avLst/>
          </a:prstGeom>
        </p:spPr>
        <p:txBody>
          <a:bodyPr/>
          <a:lstStyle>
            <a:lvl1pPr>
              <a:defRPr/>
            </a:lvl1pPr>
          </a:lstStyle>
          <a:p>
            <a:pPr lvl="0"/>
            <a:r>
              <a:rPr lang="en-US" dirty="0"/>
              <a:t>Type Nursing notes</a:t>
            </a:r>
          </a:p>
        </p:txBody>
      </p:sp>
      <p:sp>
        <p:nvSpPr>
          <p:cNvPr id="15" name="Text Placeholder 14">
            <a:extLst>
              <a:ext uri="{FF2B5EF4-FFF2-40B4-BE49-F238E27FC236}">
                <a16:creationId xmlns:a16="http://schemas.microsoft.com/office/drawing/2014/main" id="{EA7CB713-BE7F-4782-AECC-1EAC1544B0C7}"/>
              </a:ext>
            </a:extLst>
          </p:cNvPr>
          <p:cNvSpPr>
            <a:spLocks noGrp="1"/>
          </p:cNvSpPr>
          <p:nvPr>
            <p:ph type="body" sz="quarter" idx="11" hasCustomPrompt="1"/>
          </p:nvPr>
        </p:nvSpPr>
        <p:spPr>
          <a:xfrm>
            <a:off x="1878399" y="1433513"/>
            <a:ext cx="3008698" cy="345860"/>
          </a:xfrm>
          <a:prstGeom prst="rect">
            <a:avLst/>
          </a:prstGeom>
        </p:spPr>
        <p:txBody>
          <a:bodyPr/>
          <a:lstStyle>
            <a:lvl1pPr>
              <a:defRPr sz="1800">
                <a:solidFill>
                  <a:schemeClr val="bg1"/>
                </a:solidFill>
              </a:defRPr>
            </a:lvl1pPr>
          </a:lstStyle>
          <a:p>
            <a:pPr lvl="0"/>
            <a:r>
              <a:rPr lang="en-US" dirty="0"/>
              <a:t>Study type</a:t>
            </a:r>
          </a:p>
        </p:txBody>
      </p:sp>
      <p:sp>
        <p:nvSpPr>
          <p:cNvPr id="17" name="Text Placeholder 16">
            <a:extLst>
              <a:ext uri="{FF2B5EF4-FFF2-40B4-BE49-F238E27FC236}">
                <a16:creationId xmlns:a16="http://schemas.microsoft.com/office/drawing/2014/main" id="{F29815F6-6252-4C08-9B31-478087CCF4A7}"/>
              </a:ext>
            </a:extLst>
          </p:cNvPr>
          <p:cNvSpPr>
            <a:spLocks noGrp="1"/>
          </p:cNvSpPr>
          <p:nvPr>
            <p:ph type="body" sz="quarter" idx="12" hasCustomPrompt="1"/>
          </p:nvPr>
        </p:nvSpPr>
        <p:spPr>
          <a:xfrm>
            <a:off x="1878398" y="1927010"/>
            <a:ext cx="3008697" cy="612304"/>
          </a:xfrm>
          <a:prstGeom prst="rect">
            <a:avLst/>
          </a:prstGeom>
        </p:spPr>
        <p:txBody>
          <a:bodyPr/>
          <a:lstStyle>
            <a:lvl1pPr>
              <a:defRPr sz="1400">
                <a:solidFill>
                  <a:schemeClr val="bg1"/>
                </a:solidFill>
              </a:defRPr>
            </a:lvl1pPr>
          </a:lstStyle>
          <a:p>
            <a:pPr lvl="0"/>
            <a:r>
              <a:rPr lang="en-US" dirty="0"/>
              <a:t>Brief study description</a:t>
            </a:r>
          </a:p>
        </p:txBody>
      </p:sp>
    </p:spTree>
    <p:extLst>
      <p:ext uri="{BB962C8B-B14F-4D97-AF65-F5344CB8AC3E}">
        <p14:creationId xmlns:p14="http://schemas.microsoft.com/office/powerpoint/2010/main" val="3291618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 Item">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B5FCBB7-83A8-42AC-83F2-E3EEE6C13E3B}"/>
              </a:ext>
            </a:extLst>
          </p:cNvPr>
          <p:cNvSpPr>
            <a:spLocks noGrp="1"/>
          </p:cNvSpPr>
          <p:nvPr>
            <p:ph type="body" sz="quarter" idx="10" hasCustomPrompt="1"/>
          </p:nvPr>
        </p:nvSpPr>
        <p:spPr>
          <a:xfrm>
            <a:off x="1878399" y="2872947"/>
            <a:ext cx="3008698" cy="2854410"/>
          </a:xfrm>
          <a:prstGeom prst="rect">
            <a:avLst/>
          </a:prstGeom>
        </p:spPr>
        <p:txBody>
          <a:bodyPr/>
          <a:lstStyle>
            <a:lvl1pPr>
              <a:defRPr/>
            </a:lvl1pPr>
          </a:lstStyle>
          <a:p>
            <a:pPr lvl="0"/>
            <a:r>
              <a:rPr lang="en-US" dirty="0"/>
              <a:t>Type Nursing notes</a:t>
            </a:r>
          </a:p>
        </p:txBody>
      </p:sp>
      <p:sp>
        <p:nvSpPr>
          <p:cNvPr id="15" name="Text Placeholder 14">
            <a:extLst>
              <a:ext uri="{FF2B5EF4-FFF2-40B4-BE49-F238E27FC236}">
                <a16:creationId xmlns:a16="http://schemas.microsoft.com/office/drawing/2014/main" id="{EA7CB713-BE7F-4782-AECC-1EAC1544B0C7}"/>
              </a:ext>
            </a:extLst>
          </p:cNvPr>
          <p:cNvSpPr>
            <a:spLocks noGrp="1"/>
          </p:cNvSpPr>
          <p:nvPr>
            <p:ph type="body" sz="quarter" idx="11" hasCustomPrompt="1"/>
          </p:nvPr>
        </p:nvSpPr>
        <p:spPr>
          <a:xfrm>
            <a:off x="1878399" y="1433513"/>
            <a:ext cx="3008698" cy="345860"/>
          </a:xfrm>
          <a:prstGeom prst="rect">
            <a:avLst/>
          </a:prstGeom>
        </p:spPr>
        <p:txBody>
          <a:bodyPr/>
          <a:lstStyle>
            <a:lvl1pPr>
              <a:defRPr sz="1800">
                <a:solidFill>
                  <a:schemeClr val="bg1"/>
                </a:solidFill>
              </a:defRPr>
            </a:lvl1pPr>
          </a:lstStyle>
          <a:p>
            <a:pPr lvl="0"/>
            <a:r>
              <a:rPr lang="en-US" dirty="0"/>
              <a:t>Study type</a:t>
            </a:r>
          </a:p>
        </p:txBody>
      </p:sp>
      <p:sp>
        <p:nvSpPr>
          <p:cNvPr id="17" name="Text Placeholder 16">
            <a:extLst>
              <a:ext uri="{FF2B5EF4-FFF2-40B4-BE49-F238E27FC236}">
                <a16:creationId xmlns:a16="http://schemas.microsoft.com/office/drawing/2014/main" id="{F29815F6-6252-4C08-9B31-478087CCF4A7}"/>
              </a:ext>
            </a:extLst>
          </p:cNvPr>
          <p:cNvSpPr>
            <a:spLocks noGrp="1"/>
          </p:cNvSpPr>
          <p:nvPr>
            <p:ph type="body" sz="quarter" idx="12" hasCustomPrompt="1"/>
          </p:nvPr>
        </p:nvSpPr>
        <p:spPr>
          <a:xfrm>
            <a:off x="1878398" y="1927010"/>
            <a:ext cx="3008697" cy="599947"/>
          </a:xfrm>
          <a:prstGeom prst="rect">
            <a:avLst/>
          </a:prstGeom>
        </p:spPr>
        <p:txBody>
          <a:bodyPr/>
          <a:lstStyle>
            <a:lvl1pPr>
              <a:defRPr sz="1400">
                <a:solidFill>
                  <a:schemeClr val="bg1"/>
                </a:solidFill>
              </a:defRPr>
            </a:lvl1pPr>
          </a:lstStyle>
          <a:p>
            <a:pPr lvl="0"/>
            <a:r>
              <a:rPr lang="en-US" dirty="0"/>
              <a:t>Brief study description</a:t>
            </a:r>
          </a:p>
        </p:txBody>
      </p:sp>
      <p:sp>
        <p:nvSpPr>
          <p:cNvPr id="20" name="Text Placeholder 19">
            <a:extLst>
              <a:ext uri="{FF2B5EF4-FFF2-40B4-BE49-F238E27FC236}">
                <a16:creationId xmlns:a16="http://schemas.microsoft.com/office/drawing/2014/main" id="{D4B80A8C-16CC-4B88-BF1F-C606C06B37B2}"/>
              </a:ext>
            </a:extLst>
          </p:cNvPr>
          <p:cNvSpPr>
            <a:spLocks noGrp="1"/>
          </p:cNvSpPr>
          <p:nvPr>
            <p:ph type="body" sz="quarter" idx="13" hasCustomPrompt="1"/>
          </p:nvPr>
        </p:nvSpPr>
        <p:spPr>
          <a:xfrm>
            <a:off x="6081798" y="1117600"/>
            <a:ext cx="2129266" cy="345860"/>
          </a:xfrm>
          <a:prstGeom prst="rect">
            <a:avLst/>
          </a:prstGeom>
        </p:spPr>
        <p:txBody>
          <a:bodyPr/>
          <a:lstStyle>
            <a:lvl1pPr>
              <a:defRPr/>
            </a:lvl1pPr>
          </a:lstStyle>
          <a:p>
            <a:pPr lvl="0"/>
            <a:r>
              <a:rPr lang="en-US" dirty="0"/>
              <a:t>Insert Table Title</a:t>
            </a:r>
          </a:p>
        </p:txBody>
      </p:sp>
      <p:sp>
        <p:nvSpPr>
          <p:cNvPr id="22" name="Table Placeholder 21">
            <a:extLst>
              <a:ext uri="{FF2B5EF4-FFF2-40B4-BE49-F238E27FC236}">
                <a16:creationId xmlns:a16="http://schemas.microsoft.com/office/drawing/2014/main" id="{64842CFF-8ACD-4E01-B81B-6AC882174A87}"/>
              </a:ext>
            </a:extLst>
          </p:cNvPr>
          <p:cNvSpPr>
            <a:spLocks noGrp="1"/>
          </p:cNvSpPr>
          <p:nvPr>
            <p:ph type="tbl" sz="quarter" idx="14"/>
          </p:nvPr>
        </p:nvSpPr>
        <p:spPr>
          <a:xfrm>
            <a:off x="6081798" y="1692575"/>
            <a:ext cx="3796642" cy="914400"/>
          </a:xfrm>
          <a:prstGeom prst="rect">
            <a:avLst/>
          </a:prstGeom>
        </p:spPr>
        <p:txBody>
          <a:bodyPr/>
          <a:lstStyle/>
          <a:p>
            <a:endParaRPr lang="en-US" dirty="0"/>
          </a:p>
        </p:txBody>
      </p:sp>
      <p:sp>
        <p:nvSpPr>
          <p:cNvPr id="23" name="Google Shape;502;p57">
            <a:extLst>
              <a:ext uri="{FF2B5EF4-FFF2-40B4-BE49-F238E27FC236}">
                <a16:creationId xmlns:a16="http://schemas.microsoft.com/office/drawing/2014/main" id="{63046E7F-E417-4D76-BB1A-F2BF4FEA7F78}"/>
              </a:ext>
            </a:extLst>
          </p:cNvPr>
          <p:cNvSpPr txBox="1"/>
          <p:nvPr userDrawn="1"/>
        </p:nvSpPr>
        <p:spPr>
          <a:xfrm>
            <a:off x="6081798" y="5706995"/>
            <a:ext cx="3796642" cy="248957"/>
          </a:xfrm>
          <a:prstGeom prst="rect">
            <a:avLst/>
          </a:prstGeom>
          <a:noFill/>
          <a:ln>
            <a:noFill/>
          </a:ln>
        </p:spPr>
        <p:txBody>
          <a:bodyPr spcFirstLastPara="1" wrap="square" lIns="91425" tIns="34275" rIns="91425" bIns="34275" anchor="t" anchorCtr="0">
            <a:noAutofit/>
          </a:bodyPr>
          <a:lstStyle/>
          <a:p>
            <a:pPr marL="0" marR="0" lvl="0" indent="0" algn="l" rtl="0">
              <a:lnSpc>
                <a:spcPct val="114000"/>
              </a:lnSpc>
              <a:spcBef>
                <a:spcPts val="0"/>
              </a:spcBef>
              <a:spcAft>
                <a:spcPts val="0"/>
              </a:spcAft>
              <a:buClr>
                <a:schemeClr val="dk1"/>
              </a:buClr>
              <a:buSzPts val="788"/>
              <a:buFont typeface="Arial"/>
              <a:buNone/>
            </a:pPr>
            <a:r>
              <a:rPr lang="en-US" sz="1200" b="0" i="0" u="none" strike="noStrike" cap="none" dirty="0">
                <a:solidFill>
                  <a:schemeClr val="dk1"/>
                </a:solidFill>
                <a:latin typeface="+mn-lt"/>
                <a:ea typeface="Arial"/>
                <a:cs typeface="Arial"/>
                <a:sym typeface="Arial"/>
              </a:rPr>
              <a:t>Which finding(s) require(s) follow-up by the nurse?  </a:t>
            </a:r>
            <a:br>
              <a:rPr lang="en-US" sz="788" b="0" i="0" u="none" strike="noStrike" cap="none" dirty="0">
                <a:solidFill>
                  <a:schemeClr val="dk1"/>
                </a:solidFill>
                <a:latin typeface="Arial"/>
                <a:ea typeface="Arial"/>
                <a:cs typeface="Arial"/>
                <a:sym typeface="Arial"/>
              </a:rPr>
            </a:br>
            <a:endParaRPr sz="788"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1656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6" name="Google Shape;26;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1" name="Google Shape;4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2" name="Google Shape;4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6" name="Google Shape;5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7" name="Google Shape;5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4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3" name="Google Shape;6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4" name="Google Shape;6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7"/>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8" name="Google Shape;68;p4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0" name="Google Shape;7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1" name="Google Shape;7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6" name="Google Shape;7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7" name="Google Shape;7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CA1BEF-4A8C-46C5-BFB4-83CB00EC7DC2}"/>
              </a:ext>
            </a:extLst>
          </p:cNvPr>
          <p:cNvSpPr/>
          <p:nvPr userDrawn="1"/>
        </p:nvSpPr>
        <p:spPr>
          <a:xfrm>
            <a:off x="1362269" y="1045028"/>
            <a:ext cx="4030825" cy="4889241"/>
          </a:xfrm>
          <a:prstGeom prst="rect">
            <a:avLst/>
          </a:prstGeom>
          <a:solidFill>
            <a:srgbClr val="473AC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4DCD1E8C-010E-4AE0-854C-3ED236E8EB9B}"/>
              </a:ext>
            </a:extLst>
          </p:cNvPr>
          <p:cNvSpPr/>
          <p:nvPr userDrawn="1"/>
        </p:nvSpPr>
        <p:spPr>
          <a:xfrm>
            <a:off x="1873713" y="2552531"/>
            <a:ext cx="1011590" cy="6456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1200" dirty="0">
                <a:solidFill>
                  <a:schemeClr val="tx1"/>
                </a:solidFill>
              </a:rPr>
              <a:t>Nurses Notes</a:t>
            </a:r>
          </a:p>
        </p:txBody>
      </p:sp>
      <p:sp>
        <p:nvSpPr>
          <p:cNvPr id="9" name="Rectangle 8">
            <a:extLst>
              <a:ext uri="{FF2B5EF4-FFF2-40B4-BE49-F238E27FC236}">
                <a16:creationId xmlns:a16="http://schemas.microsoft.com/office/drawing/2014/main" id="{D440798C-DFA4-48E8-B700-14815169715E}"/>
              </a:ext>
            </a:extLst>
          </p:cNvPr>
          <p:cNvSpPr/>
          <p:nvPr userDrawn="1"/>
        </p:nvSpPr>
        <p:spPr>
          <a:xfrm>
            <a:off x="1873713" y="2868498"/>
            <a:ext cx="3023119" cy="28403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dirty="0">
              <a:solidFill>
                <a:schemeClr val="tx1"/>
              </a:solidFill>
            </a:endParaRPr>
          </a:p>
        </p:txBody>
      </p:sp>
    </p:spTree>
    <p:extLst>
      <p:ext uri="{BB962C8B-B14F-4D97-AF65-F5344CB8AC3E}">
        <p14:creationId xmlns:p14="http://schemas.microsoft.com/office/powerpoint/2010/main" val="2664662923"/>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sepsis/clinicaltools/index.html"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qsen.org/competencies/" TargetMode="External"/><Relationship Id="rId7" Type="http://schemas.openxmlformats.org/officeDocument/2006/relationships/hyperlink" Target="https://www.ncbi.nlm.nih.gov/books/NBK493211/"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www.survivingsepsis.org/SiteCollectionDocuments/ScreeningTool.pdf" TargetMode="External"/><Relationship Id="rId5" Type="http://schemas.openxmlformats.org/officeDocument/2006/relationships/hyperlink" Target="https://www.nejm.org/doi/full/10.1056/NEJMoa1703058" TargetMode="External"/><Relationship Id="rId4" Type="http://schemas.openxmlformats.org/officeDocument/2006/relationships/hyperlink" Target="http://www.sepsis.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title"/>
          </p:nvPr>
        </p:nvSpPr>
        <p:spPr>
          <a:xfrm>
            <a:off x="796897" y="309285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4000" b="1" dirty="0">
                <a:solidFill>
                  <a:srgbClr val="240F6E"/>
                </a:solidFill>
                <a:latin typeface="Open Sans"/>
                <a:ea typeface="Open Sans"/>
                <a:cs typeface="Open Sans"/>
                <a:sym typeface="Open Sans"/>
              </a:rPr>
              <a:t>Active Classroom Instruction: </a:t>
            </a:r>
            <a:br>
              <a:rPr lang="en-US" sz="4000" b="1" dirty="0">
                <a:solidFill>
                  <a:srgbClr val="240F6E"/>
                </a:solidFill>
                <a:latin typeface="Open Sans"/>
                <a:ea typeface="Open Sans"/>
                <a:cs typeface="Open Sans"/>
                <a:sym typeface="Open Sans"/>
              </a:rPr>
            </a:br>
            <a:br>
              <a:rPr lang="en-US" sz="4000" b="1" dirty="0">
                <a:solidFill>
                  <a:srgbClr val="240F6E"/>
                </a:solidFill>
                <a:latin typeface="Open Sans"/>
                <a:ea typeface="Open Sans"/>
                <a:cs typeface="Open Sans"/>
                <a:sym typeface="Open Sans"/>
              </a:rPr>
            </a:br>
            <a:r>
              <a:rPr lang="en-US" sz="4000" b="1" dirty="0">
                <a:solidFill>
                  <a:srgbClr val="240F6E"/>
                </a:solidFill>
                <a:latin typeface="Open Sans"/>
                <a:ea typeface="Open Sans"/>
                <a:cs typeface="Open Sans"/>
                <a:sym typeface="Open Sans"/>
              </a:rPr>
              <a:t>Sepsis </a:t>
            </a:r>
            <a:endParaRPr sz="4000" b="1" dirty="0">
              <a:solidFill>
                <a:srgbClr val="240F6E"/>
              </a:solidFill>
              <a:latin typeface="Open Sans"/>
              <a:ea typeface="Open Sans"/>
              <a:cs typeface="Open Sans"/>
              <a:sym typeface="Open Sans"/>
            </a:endParaRPr>
          </a:p>
        </p:txBody>
      </p:sp>
      <p:pic>
        <p:nvPicPr>
          <p:cNvPr id="89" name="Google Shape;89;p1"/>
          <p:cNvPicPr preferRelativeResize="0"/>
          <p:nvPr/>
        </p:nvPicPr>
        <p:blipFill rotWithShape="1">
          <a:blip r:embed="rId3">
            <a:alphaModFix/>
          </a:blip>
          <a:srcRect/>
          <a:stretch/>
        </p:blipFill>
        <p:spPr>
          <a:xfrm>
            <a:off x="10226558" y="0"/>
            <a:ext cx="2086212" cy="6240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1"/>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Essential Nursing Content Knowledge - Sepsis</a:t>
            </a:r>
            <a:endParaRPr sz="3000" b="1" dirty="0">
              <a:solidFill>
                <a:srgbClr val="240F6E"/>
              </a:solidFill>
              <a:latin typeface="Open Sans"/>
              <a:ea typeface="Open Sans"/>
              <a:cs typeface="Open Sans"/>
              <a:sym typeface="Open Sans"/>
            </a:endParaRPr>
          </a:p>
        </p:txBody>
      </p:sp>
      <p:pic>
        <p:nvPicPr>
          <p:cNvPr id="169" name="Google Shape;169;p11"/>
          <p:cNvPicPr preferRelativeResize="0"/>
          <p:nvPr/>
        </p:nvPicPr>
        <p:blipFill rotWithShape="1">
          <a:blip r:embed="rId3">
            <a:alphaModFix/>
          </a:blip>
          <a:srcRect/>
          <a:stretch/>
        </p:blipFill>
        <p:spPr>
          <a:xfrm>
            <a:off x="10105788" y="98183"/>
            <a:ext cx="2086212" cy="624042"/>
          </a:xfrm>
          <a:prstGeom prst="rect">
            <a:avLst/>
          </a:prstGeom>
          <a:noFill/>
          <a:ln>
            <a:noFill/>
          </a:ln>
        </p:spPr>
      </p:pic>
      <p:graphicFrame>
        <p:nvGraphicFramePr>
          <p:cNvPr id="170" name="Google Shape;170;p11"/>
          <p:cNvGraphicFramePr/>
          <p:nvPr>
            <p:extLst>
              <p:ext uri="{D42A27DB-BD31-4B8C-83A1-F6EECF244321}">
                <p14:modId xmlns:p14="http://schemas.microsoft.com/office/powerpoint/2010/main" val="2691093212"/>
              </p:ext>
            </p:extLst>
          </p:nvPr>
        </p:nvGraphicFramePr>
        <p:xfrm>
          <a:off x="761700" y="1447700"/>
          <a:ext cx="10432825" cy="5027040"/>
        </p:xfrm>
        <a:graphic>
          <a:graphicData uri="http://schemas.openxmlformats.org/drawingml/2006/table">
            <a:tbl>
              <a:tblPr>
                <a:noFill/>
                <a:tableStyleId>{3AE3AF9E-6234-46EB-9498-078AF8EED2E6}</a:tableStyleId>
              </a:tblPr>
              <a:tblGrid>
                <a:gridCol w="10432825">
                  <a:extLst>
                    <a:ext uri="{9D8B030D-6E8A-4147-A177-3AD203B41FA5}">
                      <a16:colId xmlns:a16="http://schemas.microsoft.com/office/drawing/2014/main" val="20000"/>
                    </a:ext>
                  </a:extLst>
                </a:gridCol>
              </a:tblGrid>
              <a:tr h="684825">
                <a:tc>
                  <a:txBody>
                    <a:bodyPr/>
                    <a:lstStyle/>
                    <a:p>
                      <a:pPr marL="0" lvl="0" indent="0" algn="ctr" rtl="0">
                        <a:spcBef>
                          <a:spcPts val="0"/>
                        </a:spcBef>
                        <a:spcAft>
                          <a:spcPts val="0"/>
                        </a:spcAft>
                        <a:buNone/>
                      </a:pPr>
                      <a:r>
                        <a:rPr lang="en-US" sz="2400" b="1" u="sng" dirty="0"/>
                        <a:t>Signs &amp; Symptoms of Sepsis</a:t>
                      </a:r>
                      <a:endParaRPr sz="2400" b="1" u="sng" dirty="0"/>
                    </a:p>
                  </a:txBody>
                  <a:tcPr marL="91425" marR="91425" marT="91425" marB="91425">
                    <a:solidFill>
                      <a:schemeClr val="accent1">
                        <a:lumMod val="20000"/>
                        <a:lumOff val="80000"/>
                      </a:schemeClr>
                    </a:solidFill>
                  </a:tcPr>
                </a:tc>
                <a:extLst>
                  <a:ext uri="{0D108BD9-81ED-4DB2-BD59-A6C34878D82A}">
                    <a16:rowId xmlns:a16="http://schemas.microsoft.com/office/drawing/2014/main" val="10000"/>
                  </a:ext>
                </a:extLst>
              </a:tr>
              <a:tr h="475600">
                <a:tc>
                  <a:txBody>
                    <a:bodyPr/>
                    <a:lstStyle/>
                    <a:p>
                      <a:pPr marL="0" lvl="0" indent="0" algn="l" rtl="0">
                        <a:spcBef>
                          <a:spcPts val="0"/>
                        </a:spcBef>
                        <a:spcAft>
                          <a:spcPts val="0"/>
                        </a:spcAft>
                        <a:buClr>
                          <a:schemeClr val="dk1"/>
                        </a:buClr>
                        <a:buFont typeface="Arial"/>
                        <a:buNone/>
                      </a:pPr>
                      <a:r>
                        <a:rPr lang="en-US" sz="2200" dirty="0">
                          <a:solidFill>
                            <a:schemeClr val="dk1"/>
                          </a:solidFill>
                          <a:highlight>
                            <a:schemeClr val="lt1"/>
                          </a:highlight>
                          <a:latin typeface="Calibri"/>
                          <a:ea typeface="Calibri"/>
                          <a:cs typeface="Calibri"/>
                          <a:sym typeface="Calibri"/>
                        </a:rPr>
                        <a:t>Temp: &gt; 100.4°F (38°C) or &lt; 96.8°F (</a:t>
                      </a:r>
                      <a:r>
                        <a:rPr lang="en-US" sz="2400" dirty="0">
                          <a:solidFill>
                            <a:schemeClr val="dk1"/>
                          </a:solidFill>
                          <a:highlight>
                            <a:schemeClr val="lt1"/>
                          </a:highlight>
                          <a:latin typeface="Calibri"/>
                          <a:ea typeface="Calibri"/>
                          <a:cs typeface="Calibri"/>
                          <a:sym typeface="Calibri"/>
                        </a:rPr>
                        <a:t>36°C)</a:t>
                      </a:r>
                      <a:endParaRPr sz="2400" dirty="0"/>
                    </a:p>
                  </a:txBody>
                  <a:tcPr marL="91425" marR="91425" marT="91425" marB="91425"/>
                </a:tc>
                <a:extLst>
                  <a:ext uri="{0D108BD9-81ED-4DB2-BD59-A6C34878D82A}">
                    <a16:rowId xmlns:a16="http://schemas.microsoft.com/office/drawing/2014/main" val="10001"/>
                  </a:ext>
                </a:extLst>
              </a:tr>
              <a:tr h="475600">
                <a:tc>
                  <a:txBody>
                    <a:bodyPr/>
                    <a:lstStyle/>
                    <a:p>
                      <a:pPr marL="0" lvl="0" indent="0" algn="l" rtl="0">
                        <a:spcBef>
                          <a:spcPts val="0"/>
                        </a:spcBef>
                        <a:spcAft>
                          <a:spcPts val="0"/>
                        </a:spcAft>
                        <a:buClr>
                          <a:schemeClr val="dk1"/>
                        </a:buClr>
                        <a:buFont typeface="Arial"/>
                        <a:buNone/>
                      </a:pPr>
                      <a:r>
                        <a:rPr lang="en-US" sz="2200" dirty="0">
                          <a:solidFill>
                            <a:schemeClr val="dk1"/>
                          </a:solidFill>
                          <a:highlight>
                            <a:schemeClr val="lt1"/>
                          </a:highlight>
                          <a:latin typeface="Calibri"/>
                          <a:ea typeface="Calibri"/>
                          <a:cs typeface="Calibri"/>
                          <a:sym typeface="Calibri"/>
                        </a:rPr>
                        <a:t>Tachycardia: &gt;90 bpm</a:t>
                      </a:r>
                      <a:endParaRPr sz="2400" dirty="0"/>
                    </a:p>
                  </a:txBody>
                  <a:tcPr marL="91425" marR="91425" marT="91425" marB="91425"/>
                </a:tc>
                <a:extLst>
                  <a:ext uri="{0D108BD9-81ED-4DB2-BD59-A6C34878D82A}">
                    <a16:rowId xmlns:a16="http://schemas.microsoft.com/office/drawing/2014/main" val="10002"/>
                  </a:ext>
                </a:extLst>
              </a:tr>
              <a:tr h="475600">
                <a:tc>
                  <a:txBody>
                    <a:bodyPr/>
                    <a:lstStyle/>
                    <a:p>
                      <a:pPr marL="0" lvl="0" indent="0" algn="l" rtl="0">
                        <a:spcBef>
                          <a:spcPts val="0"/>
                        </a:spcBef>
                        <a:spcAft>
                          <a:spcPts val="0"/>
                        </a:spcAft>
                        <a:buClr>
                          <a:schemeClr val="dk1"/>
                        </a:buClr>
                        <a:buFont typeface="Arial"/>
                        <a:buNone/>
                      </a:pPr>
                      <a:r>
                        <a:rPr lang="en-US" sz="2200" dirty="0">
                          <a:solidFill>
                            <a:schemeClr val="dk1"/>
                          </a:solidFill>
                          <a:highlight>
                            <a:schemeClr val="lt1"/>
                          </a:highlight>
                          <a:latin typeface="Calibri"/>
                          <a:ea typeface="Calibri"/>
                          <a:cs typeface="Calibri"/>
                          <a:sym typeface="Calibri"/>
                        </a:rPr>
                        <a:t>Tachypnea: &gt;20 breaths per minute</a:t>
                      </a:r>
                      <a:endParaRPr sz="2400" dirty="0"/>
                    </a:p>
                  </a:txBody>
                  <a:tcPr marL="91425" marR="91425" marT="91425" marB="91425"/>
                </a:tc>
                <a:extLst>
                  <a:ext uri="{0D108BD9-81ED-4DB2-BD59-A6C34878D82A}">
                    <a16:rowId xmlns:a16="http://schemas.microsoft.com/office/drawing/2014/main" val="10003"/>
                  </a:ext>
                </a:extLst>
              </a:tr>
              <a:tr h="475600">
                <a:tc>
                  <a:txBody>
                    <a:bodyPr/>
                    <a:lstStyle/>
                    <a:p>
                      <a:pPr marL="0" lvl="0" indent="0" algn="l" rtl="0">
                        <a:spcBef>
                          <a:spcPts val="0"/>
                        </a:spcBef>
                        <a:spcAft>
                          <a:spcPts val="0"/>
                        </a:spcAft>
                        <a:buClr>
                          <a:schemeClr val="dk1"/>
                        </a:buClr>
                        <a:buFont typeface="Arial"/>
                        <a:buNone/>
                      </a:pPr>
                      <a:r>
                        <a:rPr lang="en-US" sz="2200" dirty="0">
                          <a:solidFill>
                            <a:schemeClr val="dk1"/>
                          </a:solidFill>
                          <a:highlight>
                            <a:schemeClr val="lt1"/>
                          </a:highlight>
                          <a:latin typeface="Calibri"/>
                          <a:ea typeface="Calibri"/>
                          <a:cs typeface="Calibri"/>
                          <a:sym typeface="Calibri"/>
                        </a:rPr>
                        <a:t>Progressive deterioration of mental status</a:t>
                      </a:r>
                      <a:endParaRPr sz="2400" dirty="0"/>
                    </a:p>
                  </a:txBody>
                  <a:tcPr marL="91425" marR="91425" marT="91425" marB="91425"/>
                </a:tc>
                <a:extLst>
                  <a:ext uri="{0D108BD9-81ED-4DB2-BD59-A6C34878D82A}">
                    <a16:rowId xmlns:a16="http://schemas.microsoft.com/office/drawing/2014/main" val="10004"/>
                  </a:ext>
                </a:extLst>
              </a:tr>
              <a:tr h="475600">
                <a:tc>
                  <a:txBody>
                    <a:bodyPr/>
                    <a:lstStyle/>
                    <a:p>
                      <a:pPr marL="0" lvl="0" indent="0" algn="l" rtl="0">
                        <a:spcBef>
                          <a:spcPts val="0"/>
                        </a:spcBef>
                        <a:spcAft>
                          <a:spcPts val="0"/>
                        </a:spcAft>
                        <a:buClr>
                          <a:schemeClr val="dk1"/>
                        </a:buClr>
                        <a:buFont typeface="Arial"/>
                        <a:buNone/>
                      </a:pPr>
                      <a:r>
                        <a:rPr lang="en-US" sz="2200" dirty="0">
                          <a:solidFill>
                            <a:schemeClr val="dk1"/>
                          </a:solidFill>
                          <a:highlight>
                            <a:schemeClr val="lt1"/>
                          </a:highlight>
                          <a:latin typeface="Calibri"/>
                          <a:ea typeface="Calibri"/>
                          <a:cs typeface="Calibri"/>
                          <a:sym typeface="Calibri"/>
                        </a:rPr>
                        <a:t>Altered mental status</a:t>
                      </a:r>
                      <a:endParaRPr sz="2200" dirty="0">
                        <a:solidFill>
                          <a:schemeClr val="dk1"/>
                        </a:solidFill>
                        <a:highlight>
                          <a:schemeClr val="lt1"/>
                        </a:highlight>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r h="475600">
                <a:tc>
                  <a:txBody>
                    <a:bodyPr/>
                    <a:lstStyle/>
                    <a:p>
                      <a:pPr marL="0" lvl="0" indent="0" algn="l" rtl="0">
                        <a:spcBef>
                          <a:spcPts val="0"/>
                        </a:spcBef>
                        <a:spcAft>
                          <a:spcPts val="0"/>
                        </a:spcAft>
                        <a:buClr>
                          <a:schemeClr val="dk1"/>
                        </a:buClr>
                        <a:buFont typeface="Arial"/>
                        <a:buNone/>
                      </a:pPr>
                      <a:r>
                        <a:rPr lang="en-US" sz="2200" dirty="0">
                          <a:solidFill>
                            <a:schemeClr val="dk1"/>
                          </a:solidFill>
                          <a:highlight>
                            <a:schemeClr val="lt1"/>
                          </a:highlight>
                          <a:latin typeface="Calibri"/>
                          <a:ea typeface="Calibri"/>
                          <a:cs typeface="Calibri"/>
                          <a:sym typeface="Calibri"/>
                        </a:rPr>
                        <a:t>Significant edema or a positive fluid balance </a:t>
                      </a:r>
                      <a:endParaRPr sz="2200" dirty="0">
                        <a:solidFill>
                          <a:schemeClr val="dk1"/>
                        </a:solidFill>
                        <a:highlight>
                          <a:schemeClr val="lt1"/>
                        </a:highlight>
                        <a:latin typeface="Calibri"/>
                        <a:ea typeface="Calibri"/>
                        <a:cs typeface="Calibri"/>
                        <a:sym typeface="Calibri"/>
                      </a:endParaRPr>
                    </a:p>
                  </a:txBody>
                  <a:tcPr marL="91425" marR="91425" marT="91425" marB="91425"/>
                </a:tc>
                <a:extLst>
                  <a:ext uri="{0D108BD9-81ED-4DB2-BD59-A6C34878D82A}">
                    <a16:rowId xmlns:a16="http://schemas.microsoft.com/office/drawing/2014/main" val="10006"/>
                  </a:ext>
                </a:extLst>
              </a:tr>
              <a:tr h="475600">
                <a:tc>
                  <a:txBody>
                    <a:bodyPr/>
                    <a:lstStyle/>
                    <a:p>
                      <a:pPr marL="0" lvl="0" indent="0" algn="l" rtl="0">
                        <a:spcBef>
                          <a:spcPts val="0"/>
                        </a:spcBef>
                        <a:spcAft>
                          <a:spcPts val="0"/>
                        </a:spcAft>
                        <a:buClr>
                          <a:schemeClr val="dk1"/>
                        </a:buClr>
                        <a:buFont typeface="Arial"/>
                        <a:buNone/>
                      </a:pPr>
                      <a:r>
                        <a:rPr lang="en-US" sz="2200" dirty="0">
                          <a:solidFill>
                            <a:schemeClr val="dk1"/>
                          </a:solidFill>
                          <a:highlight>
                            <a:schemeClr val="lt1"/>
                          </a:highlight>
                          <a:latin typeface="Calibri"/>
                          <a:ea typeface="Calibri"/>
                          <a:cs typeface="Calibri"/>
                          <a:sym typeface="Calibri"/>
                        </a:rPr>
                        <a:t>Hyperglycemia in absence of diabetes</a:t>
                      </a:r>
                      <a:endParaRPr sz="2200" dirty="0">
                        <a:solidFill>
                          <a:schemeClr val="dk1"/>
                        </a:solidFill>
                        <a:highlight>
                          <a:schemeClr val="lt1"/>
                        </a:highlight>
                        <a:latin typeface="Calibri"/>
                        <a:ea typeface="Calibri"/>
                        <a:cs typeface="Calibri"/>
                        <a:sym typeface="Calibri"/>
                      </a:endParaRPr>
                    </a:p>
                  </a:txBody>
                  <a:tcPr marL="91425" marR="91425" marT="91425" marB="91425"/>
                </a:tc>
                <a:extLst>
                  <a:ext uri="{0D108BD9-81ED-4DB2-BD59-A6C34878D82A}">
                    <a16:rowId xmlns:a16="http://schemas.microsoft.com/office/drawing/2014/main" val="10007"/>
                  </a:ext>
                </a:extLst>
              </a:tr>
              <a:tr h="684825">
                <a:tc>
                  <a:txBody>
                    <a:bodyPr/>
                    <a:lstStyle/>
                    <a:p>
                      <a:pPr marL="0" lvl="0" indent="0" algn="l" rtl="0">
                        <a:spcBef>
                          <a:spcPts val="0"/>
                        </a:spcBef>
                        <a:spcAft>
                          <a:spcPts val="0"/>
                        </a:spcAft>
                        <a:buNone/>
                      </a:pPr>
                      <a:r>
                        <a:rPr lang="en-US" sz="2200" dirty="0">
                          <a:solidFill>
                            <a:schemeClr val="dk1"/>
                          </a:solidFill>
                          <a:highlight>
                            <a:schemeClr val="lt1"/>
                          </a:highlight>
                          <a:latin typeface="Calibri"/>
                          <a:ea typeface="Calibri"/>
                          <a:cs typeface="Calibri"/>
                          <a:sym typeface="Calibri"/>
                        </a:rPr>
                        <a:t>Acute oliguria </a:t>
                      </a:r>
                      <a:endParaRPr sz="2200" dirty="0">
                        <a:solidFill>
                          <a:schemeClr val="dk1"/>
                        </a:solidFill>
                        <a:highlight>
                          <a:schemeClr val="lt1"/>
                        </a:highlight>
                        <a:latin typeface="Calibri"/>
                        <a:ea typeface="Calibri"/>
                        <a:cs typeface="Calibri"/>
                        <a:sym typeface="Calibri"/>
                      </a:endParaRPr>
                    </a:p>
                  </a:txBody>
                  <a:tcPr marL="91425" marR="91425" marT="91425" marB="91425"/>
                </a:tc>
                <a:extLst>
                  <a:ext uri="{0D108BD9-81ED-4DB2-BD59-A6C34878D82A}">
                    <a16:rowId xmlns:a16="http://schemas.microsoft.com/office/drawing/2014/main" val="10008"/>
                  </a:ext>
                </a:extLst>
              </a:tr>
            </a:tbl>
          </a:graphicData>
        </a:graphic>
      </p:graphicFrame>
      <p:sp>
        <p:nvSpPr>
          <p:cNvPr id="171" name="Google Shape;171;p11"/>
          <p:cNvSpPr/>
          <p:nvPr/>
        </p:nvSpPr>
        <p:spPr>
          <a:xfrm>
            <a:off x="6096000" y="3929850"/>
            <a:ext cx="2402903" cy="1259100"/>
          </a:xfrm>
          <a:prstGeom prst="wedgeRectCallout">
            <a:avLst>
              <a:gd name="adj1" fmla="val -20833"/>
              <a:gd name="adj2" fmla="val 62500"/>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200" dirty="0">
                <a:solidFill>
                  <a:schemeClr val="dk1"/>
                </a:solidFill>
                <a:highlight>
                  <a:schemeClr val="lt1"/>
                </a:highlight>
                <a:latin typeface="Calibri"/>
                <a:ea typeface="Calibri"/>
                <a:cs typeface="Calibri"/>
                <a:sym typeface="Calibri"/>
              </a:rPr>
              <a:t>positive fluid balance &gt;20 mL/kg over 24 hours</a:t>
            </a:r>
            <a:endParaRPr dirty="0"/>
          </a:p>
        </p:txBody>
      </p:sp>
      <p:sp>
        <p:nvSpPr>
          <p:cNvPr id="172" name="Google Shape;172;p11"/>
          <p:cNvSpPr/>
          <p:nvPr/>
        </p:nvSpPr>
        <p:spPr>
          <a:xfrm>
            <a:off x="7642852" y="5314645"/>
            <a:ext cx="2086200" cy="1034400"/>
          </a:xfrm>
          <a:prstGeom prst="wedgeRoundRectCallout">
            <a:avLst>
              <a:gd name="adj1" fmla="val -20833"/>
              <a:gd name="adj2" fmla="val 62500"/>
              <a:gd name="adj3" fmla="val 0"/>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200" dirty="0">
                <a:solidFill>
                  <a:schemeClr val="dk1"/>
                </a:solidFill>
                <a:highlight>
                  <a:schemeClr val="lt1"/>
                </a:highlight>
                <a:latin typeface="Calibri"/>
                <a:ea typeface="Calibri"/>
                <a:cs typeface="Calibri"/>
                <a:sym typeface="Calibri"/>
              </a:rPr>
              <a:t>blood glucose &gt; 140 mg/dL (7.7 mmol/L)</a:t>
            </a:r>
            <a:endParaRPr dirty="0"/>
          </a:p>
        </p:txBody>
      </p:sp>
      <p:sp>
        <p:nvSpPr>
          <p:cNvPr id="173" name="Google Shape;173;p11"/>
          <p:cNvSpPr/>
          <p:nvPr/>
        </p:nvSpPr>
        <p:spPr>
          <a:xfrm>
            <a:off x="2462948" y="5692920"/>
            <a:ext cx="4533753" cy="1034400"/>
          </a:xfrm>
          <a:prstGeom prst="wedgeEllipseCallout">
            <a:avLst>
              <a:gd name="adj1" fmla="val -20833"/>
              <a:gd name="adj2" fmla="val 62500"/>
            </a:avLst>
          </a:prstGeom>
          <a:solidFill>
            <a:srgbClr val="FFE5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sz="2200" dirty="0">
                <a:solidFill>
                  <a:schemeClr val="dk1"/>
                </a:solidFill>
                <a:highlight>
                  <a:schemeClr val="lt1"/>
                </a:highlight>
                <a:latin typeface="Calibri"/>
                <a:ea typeface="Calibri"/>
                <a:cs typeface="Calibri"/>
                <a:sym typeface="Calibri"/>
              </a:rPr>
              <a:t>urine output of &lt; 0.5 mL/kg/hr for at least 2 hrs </a:t>
            </a:r>
            <a:endParaRPr sz="22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1000"/>
                                        <p:tgtEl>
                                          <p:spTgt spid="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
                                        </p:tgtEl>
                                        <p:attrNameLst>
                                          <p:attrName>style.visibility</p:attrName>
                                        </p:attrNameLst>
                                      </p:cBhvr>
                                      <p:to>
                                        <p:strVal val="visible"/>
                                      </p:to>
                                    </p:set>
                                    <p:animEffect transition="in" filter="fade">
                                      <p:cBhvr>
                                        <p:cTn id="12" dur="1000"/>
                                        <p:tgtEl>
                                          <p:spTgt spid="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
                                        </p:tgtEl>
                                        <p:attrNameLst>
                                          <p:attrName>style.visibility</p:attrName>
                                        </p:attrNameLst>
                                      </p:cBhvr>
                                      <p:to>
                                        <p:strVal val="visible"/>
                                      </p:to>
                                    </p:set>
                                    <p:animEffect transition="in" filter="fade">
                                      <p:cBhvr>
                                        <p:cTn id="17" dur="1000"/>
                                        <p:tgtEl>
                                          <p:spTgt spid="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
                                        </p:tgtEl>
                                        <p:attrNameLst>
                                          <p:attrName>style.visibility</p:attrName>
                                        </p:attrNameLst>
                                      </p:cBhvr>
                                      <p:to>
                                        <p:strVal val="visible"/>
                                      </p:to>
                                    </p:set>
                                    <p:animEffect transition="in" filter="fade">
                                      <p:cBhvr>
                                        <p:cTn id="22"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Open Sans"/>
              <a:buNone/>
            </a:pPr>
            <a:r>
              <a:rPr lang="en-US" sz="3000" b="1" dirty="0">
                <a:solidFill>
                  <a:srgbClr val="240F6E"/>
                </a:solidFill>
                <a:latin typeface="Open Sans"/>
                <a:ea typeface="Open Sans"/>
                <a:cs typeface="Open Sans"/>
                <a:sym typeface="Open Sans"/>
              </a:rPr>
              <a:t>Essential Nursing Content Knowledge - Sepsis</a:t>
            </a:r>
            <a:endParaRPr sz="3000" b="1" dirty="0">
              <a:solidFill>
                <a:srgbClr val="240F6E"/>
              </a:solidFill>
              <a:latin typeface="Open Sans"/>
              <a:ea typeface="Open Sans"/>
              <a:cs typeface="Open Sans"/>
              <a:sym typeface="Open Sans"/>
            </a:endParaRPr>
          </a:p>
        </p:txBody>
      </p:sp>
      <p:sp>
        <p:nvSpPr>
          <p:cNvPr id="179" name="Google Shape;179;p12"/>
          <p:cNvSpPr txBox="1">
            <a:spLocks noGrp="1"/>
          </p:cNvSpPr>
          <p:nvPr>
            <p:ph type="body" idx="1"/>
          </p:nvPr>
        </p:nvSpPr>
        <p:spPr>
          <a:xfrm>
            <a:off x="1484350" y="2149250"/>
            <a:ext cx="7937400" cy="1101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None/>
            </a:pPr>
            <a:endParaRPr sz="1800" b="0" dirty="0"/>
          </a:p>
          <a:p>
            <a:pPr marL="0" lvl="0" indent="0" algn="l" rtl="0">
              <a:spcBef>
                <a:spcPts val="1000"/>
              </a:spcBef>
              <a:spcAft>
                <a:spcPts val="0"/>
              </a:spcAft>
              <a:buNone/>
            </a:pPr>
            <a:r>
              <a:rPr lang="en-US" sz="4400" b="1" dirty="0">
                <a:solidFill>
                  <a:srgbClr val="FF0000"/>
                </a:solidFill>
              </a:rPr>
              <a:t>T</a:t>
            </a:r>
            <a:r>
              <a:rPr lang="en-US" sz="4400" dirty="0"/>
              <a:t>emperature change</a:t>
            </a:r>
            <a:endParaRPr sz="4600" dirty="0"/>
          </a:p>
          <a:p>
            <a:pPr marL="0" lvl="0" indent="0" algn="l" rtl="0">
              <a:lnSpc>
                <a:spcPct val="90000"/>
              </a:lnSpc>
              <a:spcBef>
                <a:spcPts val="1000"/>
              </a:spcBef>
              <a:spcAft>
                <a:spcPts val="0"/>
              </a:spcAft>
              <a:buClr>
                <a:schemeClr val="dk1"/>
              </a:buClr>
              <a:buSzPts val="1800"/>
              <a:buNone/>
            </a:pPr>
            <a:br>
              <a:rPr lang="en-US" sz="1800" b="0" dirty="0"/>
            </a:br>
            <a:endParaRPr sz="1800" dirty="0">
              <a:solidFill>
                <a:schemeClr val="dk1"/>
              </a:solidFill>
              <a:latin typeface="Open Sans"/>
              <a:ea typeface="Open Sans"/>
              <a:cs typeface="Open Sans"/>
              <a:sym typeface="Open Sans"/>
            </a:endParaRPr>
          </a:p>
        </p:txBody>
      </p:sp>
      <p:pic>
        <p:nvPicPr>
          <p:cNvPr id="180" name="Google Shape;180;p12"/>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81" name="Google Shape;181;p12"/>
          <p:cNvSpPr txBox="1"/>
          <p:nvPr/>
        </p:nvSpPr>
        <p:spPr>
          <a:xfrm>
            <a:off x="3114625" y="1491025"/>
            <a:ext cx="44970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dirty="0">
                <a:solidFill>
                  <a:srgbClr val="FF0000"/>
                </a:solidFill>
                <a:latin typeface="Calibri"/>
                <a:ea typeface="Calibri"/>
                <a:cs typeface="Calibri"/>
                <a:sym typeface="Calibri"/>
              </a:rPr>
              <a:t>TIME</a:t>
            </a:r>
            <a:endParaRPr sz="4400" b="1" dirty="0">
              <a:solidFill>
                <a:srgbClr val="FF0000"/>
              </a:solidFill>
              <a:latin typeface="Calibri"/>
              <a:ea typeface="Calibri"/>
              <a:cs typeface="Calibri"/>
              <a:sym typeface="Calibri"/>
            </a:endParaRPr>
          </a:p>
        </p:txBody>
      </p:sp>
      <p:sp>
        <p:nvSpPr>
          <p:cNvPr id="182" name="Google Shape;182;p12"/>
          <p:cNvSpPr txBox="1"/>
          <p:nvPr/>
        </p:nvSpPr>
        <p:spPr>
          <a:xfrm>
            <a:off x="2518625" y="3149425"/>
            <a:ext cx="5216700" cy="1532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4400" b="1" dirty="0">
                <a:solidFill>
                  <a:srgbClr val="FF0000"/>
                </a:solidFill>
                <a:latin typeface="Calibri"/>
                <a:ea typeface="Calibri"/>
                <a:cs typeface="Calibri"/>
                <a:sym typeface="Calibri"/>
              </a:rPr>
              <a:t>I</a:t>
            </a:r>
            <a:r>
              <a:rPr lang="en-US" sz="4400" dirty="0">
                <a:solidFill>
                  <a:schemeClr val="dk1"/>
                </a:solidFill>
                <a:latin typeface="Calibri"/>
                <a:ea typeface="Calibri"/>
                <a:cs typeface="Calibri"/>
                <a:sym typeface="Calibri"/>
              </a:rPr>
              <a:t>nfection</a:t>
            </a:r>
            <a:endParaRPr sz="4400" dirty="0">
              <a:solidFill>
                <a:schemeClr val="dk1"/>
              </a:solidFill>
              <a:latin typeface="Calibri"/>
              <a:ea typeface="Calibri"/>
              <a:cs typeface="Calibri"/>
              <a:sym typeface="Calibri"/>
            </a:endParaRPr>
          </a:p>
          <a:p>
            <a:pPr marL="228600" lvl="0" indent="0" algn="l" rtl="0">
              <a:lnSpc>
                <a:spcPct val="90000"/>
              </a:lnSpc>
              <a:spcBef>
                <a:spcPts val="1000"/>
              </a:spcBef>
              <a:spcAft>
                <a:spcPts val="0"/>
              </a:spcAft>
              <a:buNone/>
            </a:pPr>
            <a:endParaRPr sz="4400" dirty="0">
              <a:latin typeface="Calibri"/>
              <a:ea typeface="Calibri"/>
              <a:cs typeface="Calibri"/>
              <a:sym typeface="Calibri"/>
            </a:endParaRPr>
          </a:p>
        </p:txBody>
      </p:sp>
      <p:sp>
        <p:nvSpPr>
          <p:cNvPr id="183" name="Google Shape;183;p12"/>
          <p:cNvSpPr txBox="1"/>
          <p:nvPr/>
        </p:nvSpPr>
        <p:spPr>
          <a:xfrm>
            <a:off x="3260600" y="3933650"/>
            <a:ext cx="57564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4400" b="1" dirty="0">
                <a:solidFill>
                  <a:srgbClr val="FF0000"/>
                </a:solidFill>
                <a:latin typeface="Calibri"/>
                <a:ea typeface="Calibri"/>
                <a:cs typeface="Calibri"/>
                <a:sym typeface="Calibri"/>
              </a:rPr>
              <a:t>M</a:t>
            </a:r>
            <a:r>
              <a:rPr lang="en-US" sz="4400" dirty="0">
                <a:solidFill>
                  <a:schemeClr val="dk1"/>
                </a:solidFill>
                <a:latin typeface="Calibri"/>
                <a:ea typeface="Calibri"/>
                <a:cs typeface="Calibri"/>
                <a:sym typeface="Calibri"/>
              </a:rPr>
              <a:t>ental decline</a:t>
            </a:r>
            <a:endParaRPr sz="4400" dirty="0">
              <a:latin typeface="Calibri"/>
              <a:ea typeface="Calibri"/>
              <a:cs typeface="Calibri"/>
              <a:sym typeface="Calibri"/>
            </a:endParaRPr>
          </a:p>
        </p:txBody>
      </p:sp>
      <p:sp>
        <p:nvSpPr>
          <p:cNvPr id="184" name="Google Shape;184;p12"/>
          <p:cNvSpPr txBox="1"/>
          <p:nvPr/>
        </p:nvSpPr>
        <p:spPr>
          <a:xfrm>
            <a:off x="4193725" y="4727750"/>
            <a:ext cx="34179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4400" b="1" dirty="0">
                <a:solidFill>
                  <a:srgbClr val="FF0000"/>
                </a:solidFill>
                <a:latin typeface="Calibri"/>
                <a:ea typeface="Calibri"/>
                <a:cs typeface="Calibri"/>
                <a:sym typeface="Calibri"/>
              </a:rPr>
              <a:t>E</a:t>
            </a:r>
            <a:r>
              <a:rPr lang="en-US" sz="4400" dirty="0">
                <a:solidFill>
                  <a:schemeClr val="dk1"/>
                </a:solidFill>
                <a:latin typeface="Calibri"/>
                <a:ea typeface="Calibri"/>
                <a:cs typeface="Calibri"/>
                <a:sym typeface="Calibri"/>
              </a:rPr>
              <a:t>xtremely ill</a:t>
            </a:r>
            <a:endParaRPr sz="44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18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9"/>
                                        </p:tgtEl>
                                        <p:attrNameLst>
                                          <p:attrName>style.visibility</p:attrName>
                                        </p:attrNameLst>
                                      </p:cBhvr>
                                      <p:to>
                                        <p:strVal val="visible"/>
                                      </p:to>
                                    </p:set>
                                    <p:animEffect transition="in" filter="fade">
                                      <p:cBhvr>
                                        <p:cTn id="11" dur="1000"/>
                                        <p:tgtEl>
                                          <p:spTgt spid="1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2"/>
                                        </p:tgtEl>
                                        <p:attrNameLst>
                                          <p:attrName>style.visibility</p:attrName>
                                        </p:attrNameLst>
                                      </p:cBhvr>
                                      <p:to>
                                        <p:strVal val="visible"/>
                                      </p:to>
                                    </p:set>
                                    <p:animEffect transition="in" filter="fade">
                                      <p:cBhvr>
                                        <p:cTn id="16" dur="1000"/>
                                        <p:tgtEl>
                                          <p:spTgt spid="1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3"/>
                                        </p:tgtEl>
                                        <p:attrNameLst>
                                          <p:attrName>style.visibility</p:attrName>
                                        </p:attrNameLst>
                                      </p:cBhvr>
                                      <p:to>
                                        <p:strVal val="visible"/>
                                      </p:to>
                                    </p:set>
                                    <p:animEffect transition="in" filter="fade">
                                      <p:cBhvr>
                                        <p:cTn id="21" dur="1000"/>
                                        <p:tgtEl>
                                          <p:spTgt spid="18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4"/>
                                        </p:tgtEl>
                                        <p:attrNameLst>
                                          <p:attrName>style.visibility</p:attrName>
                                        </p:attrNameLst>
                                      </p:cBhvr>
                                      <p:to>
                                        <p:strVal val="visible"/>
                                      </p:to>
                                    </p:set>
                                    <p:animEffect transition="in" filter="fade">
                                      <p:cBhvr>
                                        <p:cTn id="26"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cef8ce988d_0_4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Open Sans"/>
              <a:buNone/>
            </a:pPr>
            <a:r>
              <a:rPr lang="en-US" sz="3000" b="1" dirty="0">
                <a:solidFill>
                  <a:srgbClr val="240F6E"/>
                </a:solidFill>
                <a:latin typeface="Open Sans"/>
                <a:ea typeface="Open Sans"/>
                <a:cs typeface="Open Sans"/>
                <a:sym typeface="Open Sans"/>
              </a:rPr>
              <a:t>Essential Nursing Content Knowledge - Sepsis</a:t>
            </a:r>
            <a:endParaRPr sz="3000" b="1" dirty="0">
              <a:solidFill>
                <a:srgbClr val="240F6E"/>
              </a:solidFill>
              <a:latin typeface="Open Sans"/>
              <a:ea typeface="Open Sans"/>
              <a:cs typeface="Open Sans"/>
              <a:sym typeface="Open Sans"/>
            </a:endParaRPr>
          </a:p>
        </p:txBody>
      </p:sp>
      <p:sp>
        <p:nvSpPr>
          <p:cNvPr id="190" name="Google Shape;190;gcef8ce988d_0_44"/>
          <p:cNvSpPr txBox="1">
            <a:spLocks noGrp="1"/>
          </p:cNvSpPr>
          <p:nvPr>
            <p:ph type="body" idx="1"/>
          </p:nvPr>
        </p:nvSpPr>
        <p:spPr>
          <a:xfrm>
            <a:off x="76434" y="1885175"/>
            <a:ext cx="10897800" cy="823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000" b="1" dirty="0"/>
              <a:t>Lab Values</a:t>
            </a:r>
            <a:endParaRPr sz="4400" dirty="0"/>
          </a:p>
          <a:p>
            <a:pPr marL="228600" lvl="0" indent="-64135" algn="l" rtl="0">
              <a:spcBef>
                <a:spcPts val="1000"/>
              </a:spcBef>
              <a:spcAft>
                <a:spcPts val="0"/>
              </a:spcAft>
              <a:buSzPts val="2800"/>
              <a:buNone/>
            </a:pPr>
            <a:endParaRPr dirty="0"/>
          </a:p>
          <a:p>
            <a:pPr marL="228600" lvl="0" indent="-50800" algn="l" rtl="0">
              <a:lnSpc>
                <a:spcPct val="90000"/>
              </a:lnSpc>
              <a:spcBef>
                <a:spcPts val="1000"/>
              </a:spcBef>
              <a:spcAft>
                <a:spcPts val="0"/>
              </a:spcAft>
              <a:buSzPts val="2400"/>
              <a:buNone/>
            </a:pPr>
            <a:endParaRPr b="1" dirty="0"/>
          </a:p>
          <a:p>
            <a:pPr marL="0" lvl="0" indent="0" algn="l" rtl="0">
              <a:lnSpc>
                <a:spcPct val="90000"/>
              </a:lnSpc>
              <a:spcBef>
                <a:spcPts val="1000"/>
              </a:spcBef>
              <a:spcAft>
                <a:spcPts val="0"/>
              </a:spcAft>
              <a:buClr>
                <a:schemeClr val="dk1"/>
              </a:buClr>
              <a:buSzPts val="1800"/>
              <a:buNone/>
            </a:pPr>
            <a:br>
              <a:rPr lang="en-US" sz="1800" b="0" dirty="0"/>
            </a:br>
            <a:endParaRPr sz="1800" dirty="0">
              <a:solidFill>
                <a:schemeClr val="dk1"/>
              </a:solidFill>
              <a:latin typeface="Open Sans"/>
              <a:ea typeface="Open Sans"/>
              <a:cs typeface="Open Sans"/>
              <a:sym typeface="Open Sans"/>
            </a:endParaRPr>
          </a:p>
        </p:txBody>
      </p:sp>
      <p:pic>
        <p:nvPicPr>
          <p:cNvPr id="191" name="Google Shape;191;gcef8ce988d_0_44"/>
          <p:cNvPicPr preferRelativeResize="0"/>
          <p:nvPr/>
        </p:nvPicPr>
        <p:blipFill rotWithShape="1">
          <a:blip r:embed="rId3">
            <a:alphaModFix/>
          </a:blip>
          <a:srcRect/>
          <a:stretch/>
        </p:blipFill>
        <p:spPr>
          <a:xfrm>
            <a:off x="10105788" y="98183"/>
            <a:ext cx="2086213" cy="624042"/>
          </a:xfrm>
          <a:prstGeom prst="rect">
            <a:avLst/>
          </a:prstGeom>
          <a:noFill/>
          <a:ln>
            <a:noFill/>
          </a:ln>
        </p:spPr>
      </p:pic>
      <p:graphicFrame>
        <p:nvGraphicFramePr>
          <p:cNvPr id="192" name="Google Shape;192;gcef8ce988d_0_44"/>
          <p:cNvGraphicFramePr/>
          <p:nvPr>
            <p:extLst>
              <p:ext uri="{D42A27DB-BD31-4B8C-83A1-F6EECF244321}">
                <p14:modId xmlns:p14="http://schemas.microsoft.com/office/powerpoint/2010/main" val="996432207"/>
              </p:ext>
            </p:extLst>
          </p:nvPr>
        </p:nvGraphicFramePr>
        <p:xfrm>
          <a:off x="1649459" y="2903325"/>
          <a:ext cx="7751750" cy="3518300"/>
        </p:xfrm>
        <a:graphic>
          <a:graphicData uri="http://schemas.openxmlformats.org/drawingml/2006/table">
            <a:tbl>
              <a:tblPr>
                <a:noFill/>
                <a:tableStyleId>{3AE3AF9E-6234-46EB-9498-078AF8EED2E6}</a:tableStyleId>
              </a:tblPr>
              <a:tblGrid>
                <a:gridCol w="2892950">
                  <a:extLst>
                    <a:ext uri="{9D8B030D-6E8A-4147-A177-3AD203B41FA5}">
                      <a16:colId xmlns:a16="http://schemas.microsoft.com/office/drawing/2014/main" val="20000"/>
                    </a:ext>
                  </a:extLst>
                </a:gridCol>
                <a:gridCol w="4858800">
                  <a:extLst>
                    <a:ext uri="{9D8B030D-6E8A-4147-A177-3AD203B41FA5}">
                      <a16:colId xmlns:a16="http://schemas.microsoft.com/office/drawing/2014/main" val="20001"/>
                    </a:ext>
                  </a:extLst>
                </a:gridCol>
              </a:tblGrid>
              <a:tr h="879575">
                <a:tc>
                  <a:txBody>
                    <a:bodyPr/>
                    <a:lstStyle/>
                    <a:p>
                      <a:pPr marL="0" lvl="0" indent="0" algn="ctr" rtl="0">
                        <a:spcBef>
                          <a:spcPts val="0"/>
                        </a:spcBef>
                        <a:spcAft>
                          <a:spcPts val="0"/>
                        </a:spcAft>
                        <a:buNone/>
                      </a:pPr>
                      <a:r>
                        <a:rPr lang="en-US" sz="2100" b="0" dirty="0"/>
                        <a:t>WBC: High or Low</a:t>
                      </a:r>
                      <a:endParaRPr sz="2100" b="0" dirty="0"/>
                    </a:p>
                  </a:txBody>
                  <a:tcPr marL="91425" marR="91425" marT="91425" marB="91425">
                    <a:solidFill>
                      <a:schemeClr val="accent4">
                        <a:lumMod val="20000"/>
                        <a:lumOff val="80000"/>
                      </a:schemeClr>
                    </a:solidFill>
                  </a:tcPr>
                </a:tc>
                <a:tc>
                  <a:txBody>
                    <a:bodyPr/>
                    <a:lstStyle/>
                    <a:p>
                      <a:pPr marL="0" lvl="0" indent="0" algn="ctr" rtl="0">
                        <a:spcBef>
                          <a:spcPts val="0"/>
                        </a:spcBef>
                        <a:spcAft>
                          <a:spcPts val="0"/>
                        </a:spcAft>
                        <a:buNone/>
                      </a:pPr>
                      <a:r>
                        <a:rPr lang="en-US" sz="2100" b="0" dirty="0"/>
                        <a:t>PTT: High</a:t>
                      </a:r>
                      <a:endParaRPr sz="2100" b="0" dirty="0"/>
                    </a:p>
                  </a:txBody>
                  <a:tcPr marL="91425" marR="91425" marT="91425" marB="91425">
                    <a:solidFill>
                      <a:schemeClr val="accent4">
                        <a:lumMod val="20000"/>
                        <a:lumOff val="80000"/>
                      </a:schemeClr>
                    </a:solidFill>
                  </a:tcPr>
                </a:tc>
                <a:extLst>
                  <a:ext uri="{0D108BD9-81ED-4DB2-BD59-A6C34878D82A}">
                    <a16:rowId xmlns:a16="http://schemas.microsoft.com/office/drawing/2014/main" val="10000"/>
                  </a:ext>
                </a:extLst>
              </a:tr>
              <a:tr h="879575">
                <a:tc>
                  <a:txBody>
                    <a:bodyPr/>
                    <a:lstStyle/>
                    <a:p>
                      <a:pPr marL="0" lvl="0" indent="0" algn="ctr" rtl="0">
                        <a:spcBef>
                          <a:spcPts val="0"/>
                        </a:spcBef>
                        <a:spcAft>
                          <a:spcPts val="0"/>
                        </a:spcAft>
                        <a:buNone/>
                      </a:pPr>
                      <a:r>
                        <a:rPr lang="en-US" sz="2100" b="0" dirty="0"/>
                        <a:t>C-reactive protein: High</a:t>
                      </a:r>
                      <a:endParaRPr sz="2100" b="0" dirty="0"/>
                    </a:p>
                  </a:txBody>
                  <a:tcPr marL="91425" marR="91425" marT="91425" marB="91425"/>
                </a:tc>
                <a:tc>
                  <a:txBody>
                    <a:bodyPr/>
                    <a:lstStyle/>
                    <a:p>
                      <a:pPr marL="0" lvl="0" indent="0" algn="ctr" rtl="0">
                        <a:spcBef>
                          <a:spcPts val="0"/>
                        </a:spcBef>
                        <a:spcAft>
                          <a:spcPts val="0"/>
                        </a:spcAft>
                        <a:buNone/>
                      </a:pPr>
                      <a:r>
                        <a:rPr lang="en-US" sz="2100" b="0" dirty="0"/>
                        <a:t>Serum Lactate: High</a:t>
                      </a:r>
                      <a:endParaRPr sz="2100" b="0" dirty="0"/>
                    </a:p>
                  </a:txBody>
                  <a:tcPr marL="91425" marR="91425" marT="91425" marB="91425"/>
                </a:tc>
                <a:extLst>
                  <a:ext uri="{0D108BD9-81ED-4DB2-BD59-A6C34878D82A}">
                    <a16:rowId xmlns:a16="http://schemas.microsoft.com/office/drawing/2014/main" val="10001"/>
                  </a:ext>
                </a:extLst>
              </a:tr>
              <a:tr h="879575">
                <a:tc>
                  <a:txBody>
                    <a:bodyPr/>
                    <a:lstStyle/>
                    <a:p>
                      <a:pPr marL="0" lvl="0" indent="0" algn="ctr" rtl="0">
                        <a:spcBef>
                          <a:spcPts val="0"/>
                        </a:spcBef>
                        <a:spcAft>
                          <a:spcPts val="0"/>
                        </a:spcAft>
                        <a:buNone/>
                      </a:pPr>
                      <a:r>
                        <a:rPr lang="en-US" sz="2100" b="0" dirty="0"/>
                        <a:t>Procalcitonin: High</a:t>
                      </a:r>
                      <a:endParaRPr sz="2100" b="0" dirty="0"/>
                    </a:p>
                  </a:txBody>
                  <a:tcPr marL="91425" marR="91425" marT="91425" marB="91425">
                    <a:solidFill>
                      <a:schemeClr val="accent4">
                        <a:lumMod val="20000"/>
                        <a:lumOff val="80000"/>
                      </a:schemeClr>
                    </a:solidFill>
                  </a:tcPr>
                </a:tc>
                <a:tc>
                  <a:txBody>
                    <a:bodyPr/>
                    <a:lstStyle/>
                    <a:p>
                      <a:pPr marL="0" lvl="0" indent="0" algn="ctr" rtl="0">
                        <a:spcBef>
                          <a:spcPts val="0"/>
                        </a:spcBef>
                        <a:spcAft>
                          <a:spcPts val="0"/>
                        </a:spcAft>
                        <a:buNone/>
                      </a:pPr>
                      <a:r>
                        <a:rPr lang="en-US" sz="2100" b="0" dirty="0"/>
                        <a:t>Platelets: Low</a:t>
                      </a:r>
                      <a:endParaRPr sz="2100" b="0" dirty="0"/>
                    </a:p>
                  </a:txBody>
                  <a:tcPr marL="91425" marR="91425" marT="91425" marB="91425">
                    <a:solidFill>
                      <a:schemeClr val="accent4">
                        <a:lumMod val="20000"/>
                        <a:lumOff val="80000"/>
                      </a:schemeClr>
                    </a:solidFill>
                  </a:tcPr>
                </a:tc>
                <a:extLst>
                  <a:ext uri="{0D108BD9-81ED-4DB2-BD59-A6C34878D82A}">
                    <a16:rowId xmlns:a16="http://schemas.microsoft.com/office/drawing/2014/main" val="10002"/>
                  </a:ext>
                </a:extLst>
              </a:tr>
              <a:tr h="879575">
                <a:tc>
                  <a:txBody>
                    <a:bodyPr/>
                    <a:lstStyle/>
                    <a:p>
                      <a:pPr marL="0" lvl="0" indent="0" algn="ctr" rtl="0">
                        <a:spcBef>
                          <a:spcPts val="0"/>
                        </a:spcBef>
                        <a:spcAft>
                          <a:spcPts val="0"/>
                        </a:spcAft>
                        <a:buNone/>
                      </a:pPr>
                      <a:r>
                        <a:rPr lang="en-US" sz="2100" b="0" dirty="0"/>
                        <a:t>INR: High</a:t>
                      </a:r>
                      <a:endParaRPr sz="2100" b="0" dirty="0"/>
                    </a:p>
                  </a:txBody>
                  <a:tcPr marL="91425" marR="91425" marT="91425" marB="91425"/>
                </a:tc>
                <a:tc>
                  <a:txBody>
                    <a:bodyPr/>
                    <a:lstStyle/>
                    <a:p>
                      <a:pPr marL="0" lvl="0" indent="0" algn="ctr" rtl="0">
                        <a:spcBef>
                          <a:spcPts val="0"/>
                        </a:spcBef>
                        <a:spcAft>
                          <a:spcPts val="0"/>
                        </a:spcAft>
                        <a:buNone/>
                      </a:pPr>
                      <a:r>
                        <a:rPr lang="en-US" sz="2100" b="0" dirty="0"/>
                        <a:t>Serum Creatinine: may be increasing </a:t>
                      </a:r>
                      <a:endParaRPr sz="2100" b="0" dirty="0"/>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3"/>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Learning Objective 3 - Sepsis</a:t>
            </a:r>
            <a:endParaRPr sz="3000" b="1" dirty="0">
              <a:solidFill>
                <a:srgbClr val="240F6E"/>
              </a:solidFill>
              <a:latin typeface="Open Sans"/>
              <a:ea typeface="Open Sans"/>
              <a:cs typeface="Open Sans"/>
              <a:sym typeface="Open Sans"/>
            </a:endParaRPr>
          </a:p>
        </p:txBody>
      </p:sp>
      <p:pic>
        <p:nvPicPr>
          <p:cNvPr id="198" name="Google Shape;198;p13"/>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99" name="Google Shape;199;p13"/>
          <p:cNvSpPr/>
          <p:nvPr/>
        </p:nvSpPr>
        <p:spPr>
          <a:xfrm>
            <a:off x="550355" y="1690776"/>
            <a:ext cx="10524045" cy="22775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dirty="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4000" dirty="0">
                <a:solidFill>
                  <a:schemeClr val="dk1"/>
                </a:solidFill>
                <a:latin typeface="Calibri"/>
                <a:ea typeface="Calibri"/>
                <a:cs typeface="Calibri"/>
                <a:sym typeface="Calibri"/>
              </a:rPr>
              <a:t>Explore nursing and medical management of sepsis.</a:t>
            </a:r>
            <a:endParaRPr sz="4000" b="0" dirty="0">
              <a:solidFill>
                <a:schemeClr val="dk1"/>
              </a:solidFill>
              <a:latin typeface="Calibri"/>
              <a:ea typeface="Calibri"/>
              <a:cs typeface="Calibri"/>
              <a:sym typeface="Calibri"/>
            </a:endParaRPr>
          </a:p>
          <a:p>
            <a:pPr marL="0" marR="0" lvl="0" indent="0" algn="l" rtl="0">
              <a:spcBef>
                <a:spcPts val="0"/>
              </a:spcBef>
              <a:spcAft>
                <a:spcPts val="0"/>
              </a:spcAft>
              <a:buNone/>
            </a:pPr>
            <a:br>
              <a:rPr lang="en-US" sz="1600" dirty="0">
                <a:solidFill>
                  <a:schemeClr val="dk1"/>
                </a:solidFill>
                <a:latin typeface="Calibri"/>
                <a:ea typeface="Calibri"/>
                <a:cs typeface="Calibri"/>
                <a:sym typeface="Calibri"/>
              </a:rPr>
            </a:br>
            <a:endParaRPr sz="1400" b="1"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Initial Nursing Management - Sepsis</a:t>
            </a:r>
            <a:endParaRPr sz="3000" b="1" dirty="0">
              <a:solidFill>
                <a:srgbClr val="240F6E"/>
              </a:solidFill>
              <a:latin typeface="Open Sans"/>
              <a:ea typeface="Open Sans"/>
              <a:cs typeface="Open Sans"/>
              <a:sym typeface="Open Sans"/>
            </a:endParaRPr>
          </a:p>
        </p:txBody>
      </p:sp>
      <p:pic>
        <p:nvPicPr>
          <p:cNvPr id="205" name="Google Shape;205;p14"/>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206" name="Google Shape;206;p14"/>
          <p:cNvSpPr txBox="1">
            <a:spLocks noGrp="1"/>
          </p:cNvSpPr>
          <p:nvPr>
            <p:ph type="body" idx="1"/>
          </p:nvPr>
        </p:nvSpPr>
        <p:spPr>
          <a:xfrm>
            <a:off x="789975" y="1583844"/>
            <a:ext cx="10023000" cy="4626275"/>
          </a:xfrm>
          <a:prstGeom prst="rect">
            <a:avLst/>
          </a:prstGeom>
          <a:noFill/>
          <a:ln>
            <a:noFill/>
          </a:ln>
        </p:spPr>
        <p:txBody>
          <a:bodyPr spcFirstLastPara="1" wrap="square" lIns="91425" tIns="45700" rIns="91425" bIns="45700" anchor="t" anchorCtr="0">
            <a:noAutofit/>
          </a:bodyPr>
          <a:lstStyle/>
          <a:p>
            <a:pPr marL="457200" lvl="0" indent="-431800" algn="l" rtl="0">
              <a:lnSpc>
                <a:spcPct val="200000"/>
              </a:lnSpc>
              <a:spcBef>
                <a:spcPts val="1000"/>
              </a:spcBef>
              <a:spcAft>
                <a:spcPts val="0"/>
              </a:spcAft>
              <a:buSzPts val="3200"/>
              <a:buAutoNum type="arabicPeriod"/>
            </a:pPr>
            <a:r>
              <a:rPr lang="en-US" sz="3200" dirty="0"/>
              <a:t> Obtain cultures before beginning antibiotics.</a:t>
            </a:r>
            <a:endParaRPr dirty="0"/>
          </a:p>
          <a:p>
            <a:pPr marL="0" lvl="0" indent="0" algn="l" rtl="0">
              <a:lnSpc>
                <a:spcPct val="200000"/>
              </a:lnSpc>
              <a:spcBef>
                <a:spcPts val="1000"/>
              </a:spcBef>
              <a:spcAft>
                <a:spcPts val="0"/>
              </a:spcAft>
              <a:buNone/>
            </a:pPr>
            <a:endParaRPr dirty="0"/>
          </a:p>
          <a:p>
            <a:pPr marL="0" lvl="0" indent="0" algn="l" rtl="0">
              <a:lnSpc>
                <a:spcPct val="90000"/>
              </a:lnSpc>
              <a:spcBef>
                <a:spcPts val="1000"/>
              </a:spcBef>
              <a:spcAft>
                <a:spcPts val="0"/>
              </a:spcAft>
              <a:buClr>
                <a:schemeClr val="dk1"/>
              </a:buClr>
              <a:buSzPts val="4000"/>
              <a:buNone/>
            </a:pPr>
            <a:br>
              <a:rPr lang="en-US" sz="4000" b="0" dirty="0"/>
            </a:br>
            <a:endParaRPr sz="4000" dirty="0"/>
          </a:p>
        </p:txBody>
      </p:sp>
      <p:sp>
        <p:nvSpPr>
          <p:cNvPr id="207" name="Google Shape;207;p14"/>
          <p:cNvSpPr txBox="1"/>
          <p:nvPr/>
        </p:nvSpPr>
        <p:spPr>
          <a:xfrm>
            <a:off x="832275" y="2425825"/>
            <a:ext cx="9938400" cy="15135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1000"/>
              </a:spcBef>
              <a:spcAft>
                <a:spcPts val="0"/>
              </a:spcAft>
              <a:buNone/>
            </a:pPr>
            <a:r>
              <a:rPr lang="en-US" sz="3200" dirty="0">
                <a:solidFill>
                  <a:schemeClr val="dk1"/>
                </a:solidFill>
                <a:latin typeface="Calibri"/>
                <a:ea typeface="Calibri"/>
                <a:cs typeface="Calibri"/>
                <a:sym typeface="Calibri"/>
              </a:rPr>
              <a:t>2.  Monitor temperature.</a:t>
            </a:r>
            <a:endParaRPr sz="2800" dirty="0">
              <a:solidFill>
                <a:schemeClr val="dk1"/>
              </a:solidFill>
              <a:latin typeface="Calibri"/>
              <a:ea typeface="Calibri"/>
              <a:cs typeface="Calibri"/>
              <a:sym typeface="Calibri"/>
            </a:endParaRPr>
          </a:p>
          <a:p>
            <a:pPr marL="0" lvl="0" indent="0" algn="l" rtl="0">
              <a:lnSpc>
                <a:spcPct val="200000"/>
              </a:lnSpc>
              <a:spcBef>
                <a:spcPts val="1000"/>
              </a:spcBef>
              <a:spcAft>
                <a:spcPts val="0"/>
              </a:spcAft>
              <a:buNone/>
            </a:pPr>
            <a:endParaRPr dirty="0">
              <a:latin typeface="Calibri"/>
              <a:ea typeface="Calibri"/>
              <a:cs typeface="Calibri"/>
              <a:sym typeface="Calibri"/>
            </a:endParaRPr>
          </a:p>
        </p:txBody>
      </p:sp>
      <p:sp>
        <p:nvSpPr>
          <p:cNvPr id="208" name="Google Shape;208;p14"/>
          <p:cNvSpPr txBox="1"/>
          <p:nvPr/>
        </p:nvSpPr>
        <p:spPr>
          <a:xfrm>
            <a:off x="832275" y="3312013"/>
            <a:ext cx="7397700" cy="6771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1000"/>
              </a:spcBef>
              <a:spcAft>
                <a:spcPts val="0"/>
              </a:spcAft>
              <a:buNone/>
            </a:pPr>
            <a:r>
              <a:rPr lang="en-US" sz="3200" dirty="0">
                <a:solidFill>
                  <a:schemeClr val="dk1"/>
                </a:solidFill>
                <a:latin typeface="Calibri"/>
                <a:ea typeface="Calibri"/>
                <a:cs typeface="Calibri"/>
                <a:sym typeface="Calibri"/>
              </a:rPr>
              <a:t>3.  Control blood glucose.</a:t>
            </a:r>
            <a:endParaRPr dirty="0">
              <a:latin typeface="Calibri"/>
              <a:ea typeface="Calibri"/>
              <a:cs typeface="Calibri"/>
              <a:sym typeface="Calibri"/>
            </a:endParaRPr>
          </a:p>
        </p:txBody>
      </p:sp>
      <p:sp>
        <p:nvSpPr>
          <p:cNvPr id="209" name="Google Shape;209;p14"/>
          <p:cNvSpPr txBox="1"/>
          <p:nvPr/>
        </p:nvSpPr>
        <p:spPr>
          <a:xfrm>
            <a:off x="832275" y="4178500"/>
            <a:ext cx="9785700" cy="6771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1000"/>
              </a:spcBef>
              <a:spcAft>
                <a:spcPts val="0"/>
              </a:spcAft>
              <a:buNone/>
            </a:pPr>
            <a:r>
              <a:rPr lang="en-US" sz="3200" dirty="0">
                <a:solidFill>
                  <a:schemeClr val="dk1"/>
                </a:solidFill>
                <a:latin typeface="Calibri"/>
                <a:ea typeface="Calibri"/>
                <a:cs typeface="Calibri"/>
                <a:sym typeface="Calibri"/>
              </a:rPr>
              <a:t>4.  Begin pressure injury prophylaxis.</a:t>
            </a:r>
            <a:endParaRPr dirty="0">
              <a:latin typeface="Calibri"/>
              <a:ea typeface="Calibri"/>
              <a:cs typeface="Calibri"/>
              <a:sym typeface="Calibri"/>
            </a:endParaRPr>
          </a:p>
        </p:txBody>
      </p:sp>
      <p:sp>
        <p:nvSpPr>
          <p:cNvPr id="210" name="Google Shape;210;p14"/>
          <p:cNvSpPr txBox="1"/>
          <p:nvPr/>
        </p:nvSpPr>
        <p:spPr>
          <a:xfrm>
            <a:off x="832275" y="5044975"/>
            <a:ext cx="8049600" cy="6771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1000"/>
              </a:spcBef>
              <a:spcAft>
                <a:spcPts val="0"/>
              </a:spcAft>
              <a:buNone/>
            </a:pPr>
            <a:r>
              <a:rPr lang="en-US" sz="3200" dirty="0">
                <a:solidFill>
                  <a:schemeClr val="dk1"/>
                </a:solidFill>
                <a:latin typeface="Calibri"/>
                <a:ea typeface="Calibri"/>
                <a:cs typeface="Calibri"/>
                <a:sym typeface="Calibri"/>
              </a:rPr>
              <a:t>5.  Monitor for hemodynamic instability.</a:t>
            </a: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fade">
                                      <p:cBhvr>
                                        <p:cTn id="7" dur="1000"/>
                                        <p:tgtEl>
                                          <p:spTgt spid="2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
                                        </p:tgtEl>
                                        <p:attrNameLst>
                                          <p:attrName>style.visibility</p:attrName>
                                        </p:attrNameLst>
                                      </p:cBhvr>
                                      <p:to>
                                        <p:strVal val="visible"/>
                                      </p:to>
                                    </p:set>
                                    <p:animEffect transition="in" filter="fade">
                                      <p:cBhvr>
                                        <p:cTn id="12" dur="1000"/>
                                        <p:tgtEl>
                                          <p:spTgt spid="2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
                                        </p:tgtEl>
                                        <p:attrNameLst>
                                          <p:attrName>style.visibility</p:attrName>
                                        </p:attrNameLst>
                                      </p:cBhvr>
                                      <p:to>
                                        <p:strVal val="visible"/>
                                      </p:to>
                                    </p:set>
                                    <p:animEffect transition="in" filter="fade">
                                      <p:cBhvr>
                                        <p:cTn id="17" dur="1000"/>
                                        <p:tgtEl>
                                          <p:spTgt spid="2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fade">
                                      <p:cBhvr>
                                        <p:cTn id="22" dur="1000"/>
                                        <p:tgtEl>
                                          <p:spTgt spid="20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0"/>
                                        </p:tgtEl>
                                        <p:attrNameLst>
                                          <p:attrName>style.visibility</p:attrName>
                                        </p:attrNameLst>
                                      </p:cBhvr>
                                      <p:to>
                                        <p:strVal val="visible"/>
                                      </p:to>
                                    </p:set>
                                    <p:animEffect transition="in" filter="fade">
                                      <p:cBhvr>
                                        <p:cTn id="27" dur="1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p:nvPr>
        </p:nvSpPr>
        <p:spPr>
          <a:xfrm>
            <a:off x="584221" y="19423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Arial"/>
                <a:ea typeface="Arial"/>
                <a:cs typeface="Arial"/>
                <a:sym typeface="Arial"/>
              </a:rPr>
              <a:t>Potential Cardiac Medications for Septic Shock</a:t>
            </a:r>
            <a:endParaRPr sz="1400" b="0" i="0" u="none" strike="noStrike" cap="none" dirty="0">
              <a:solidFill>
                <a:schemeClr val="dk1"/>
              </a:solidFill>
            </a:endParaRPr>
          </a:p>
        </p:txBody>
      </p:sp>
      <p:pic>
        <p:nvPicPr>
          <p:cNvPr id="216" name="Google Shape;216;p15"/>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218" name="Google Shape;218;p15"/>
          <p:cNvSpPr/>
          <p:nvPr/>
        </p:nvSpPr>
        <p:spPr>
          <a:xfrm>
            <a:off x="4400550" y="1440160"/>
            <a:ext cx="184731" cy="92333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Arial"/>
              <a:ea typeface="Arial"/>
              <a:cs typeface="Arial"/>
              <a:sym typeface="Arial"/>
            </a:endParaRPr>
          </a:p>
        </p:txBody>
      </p:sp>
      <p:graphicFrame>
        <p:nvGraphicFramePr>
          <p:cNvPr id="6" name="Table 5">
            <a:extLst>
              <a:ext uri="{FF2B5EF4-FFF2-40B4-BE49-F238E27FC236}">
                <a16:creationId xmlns:a16="http://schemas.microsoft.com/office/drawing/2014/main" id="{4B4CCF35-5E69-4856-AF4C-6F1A20B8810A}"/>
              </a:ext>
            </a:extLst>
          </p:cNvPr>
          <p:cNvGraphicFramePr>
            <a:graphicFrameLocks noGrp="1"/>
          </p:cNvGraphicFramePr>
          <p:nvPr>
            <p:extLst>
              <p:ext uri="{D42A27DB-BD31-4B8C-83A1-F6EECF244321}">
                <p14:modId xmlns:p14="http://schemas.microsoft.com/office/powerpoint/2010/main" val="3915073956"/>
              </p:ext>
            </p:extLst>
          </p:nvPr>
        </p:nvGraphicFramePr>
        <p:xfrm>
          <a:off x="721840" y="1576084"/>
          <a:ext cx="10748320" cy="4333648"/>
        </p:xfrm>
        <a:graphic>
          <a:graphicData uri="http://schemas.openxmlformats.org/drawingml/2006/table">
            <a:tbl>
              <a:tblPr firstRow="1" bandRow="1">
                <a:tableStyleId>{5C22544A-7EE6-4342-B048-85BDC9FD1C3A}</a:tableStyleId>
              </a:tblPr>
              <a:tblGrid>
                <a:gridCol w="1742974">
                  <a:extLst>
                    <a:ext uri="{9D8B030D-6E8A-4147-A177-3AD203B41FA5}">
                      <a16:colId xmlns:a16="http://schemas.microsoft.com/office/drawing/2014/main" val="2187324351"/>
                    </a:ext>
                  </a:extLst>
                </a:gridCol>
                <a:gridCol w="3122733">
                  <a:extLst>
                    <a:ext uri="{9D8B030D-6E8A-4147-A177-3AD203B41FA5}">
                      <a16:colId xmlns:a16="http://schemas.microsoft.com/office/drawing/2014/main" val="1313951624"/>
                    </a:ext>
                  </a:extLst>
                </a:gridCol>
                <a:gridCol w="2291258">
                  <a:extLst>
                    <a:ext uri="{9D8B030D-6E8A-4147-A177-3AD203B41FA5}">
                      <a16:colId xmlns:a16="http://schemas.microsoft.com/office/drawing/2014/main" val="1125224696"/>
                    </a:ext>
                  </a:extLst>
                </a:gridCol>
                <a:gridCol w="3591355">
                  <a:extLst>
                    <a:ext uri="{9D8B030D-6E8A-4147-A177-3AD203B41FA5}">
                      <a16:colId xmlns:a16="http://schemas.microsoft.com/office/drawing/2014/main" val="2591694368"/>
                    </a:ext>
                  </a:extLst>
                </a:gridCol>
              </a:tblGrid>
              <a:tr h="302661">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Medication</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Actions</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Explanation</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Nursing Implications</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extLst>
                  <a:ext uri="{0D108BD9-81ED-4DB2-BD59-A6C34878D82A}">
                    <a16:rowId xmlns:a16="http://schemas.microsoft.com/office/drawing/2014/main" val="847437568"/>
                  </a:ext>
                </a:extLst>
              </a:tr>
              <a:tr h="1063674">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Dobutamine</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Myocardial contractility</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Ventricular filling pressures</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SVR</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CO, stroke volume, CVP</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Increases oxygen delivery to tissues</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marL="285750" indent="-285750" rtl="0"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Administer via central line. </a:t>
                      </a:r>
                      <a:endParaRPr lang="en-US" sz="1800" b="0" i="0" u="none" strike="noStrike" dirty="0">
                        <a:solidFill>
                          <a:schemeClr val="dk1"/>
                        </a:solidFill>
                        <a:effectLst/>
                        <a:latin typeface="Calibri" panose="020F0502020204030204" pitchFamily="34" charset="0"/>
                        <a:cs typeface="Calibri" panose="020F0502020204030204" pitchFamily="34" charset="0"/>
                      </a:endParaRPr>
                    </a:p>
                    <a:p>
                      <a:pPr marL="285750" indent="-285750" rtl="0"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Monitor HR and BP (if BP worsens consider adding a vasopressor).</a:t>
                      </a:r>
                      <a:endParaRPr lang="en-US" sz="1800" b="0" i="0" u="none" strike="noStrike" dirty="0">
                        <a:solidFill>
                          <a:schemeClr val="dk1"/>
                        </a:solidFill>
                        <a:effectLst/>
                        <a:latin typeface="Calibri" panose="020F0502020204030204" pitchFamily="34" charset="0"/>
                        <a:cs typeface="Calibri" panose="020F0502020204030204" pitchFamily="34" charset="0"/>
                      </a:endParaRPr>
                    </a:p>
                    <a:p>
                      <a:pPr marL="285750" indent="-285750" rtl="0"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Stop if tachydysrhythmias develop.</a:t>
                      </a:r>
                      <a:endParaRPr lang="en-US" sz="1800" dirty="0">
                        <a:effectLst/>
                        <a:latin typeface="Calibri" panose="020F0502020204030204" pitchFamily="34" charset="0"/>
                        <a:cs typeface="Calibri" panose="020F0502020204030204" pitchFamily="34" charset="0"/>
                      </a:endParaRPr>
                    </a:p>
                  </a:txBody>
                  <a:tcPr marL="23546" marR="23546" marT="23546" marB="23546"/>
                </a:tc>
                <a:extLst>
                  <a:ext uri="{0D108BD9-81ED-4DB2-BD59-A6C34878D82A}">
                    <a16:rowId xmlns:a16="http://schemas.microsoft.com/office/drawing/2014/main" val="3076312871"/>
                  </a:ext>
                </a:extLst>
              </a:tr>
              <a:tr h="1063674">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Epinephrine</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HR, CO</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SVR</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Used as additional agent with norepinephrine</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marL="285750" indent="-285750" rtl="0"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Monitor for tachycardia, dyspnea, pulmonary edema, chest pain, and renal failure secondary to ischemia.</a:t>
                      </a:r>
                      <a:endParaRPr lang="en-US" sz="1800" dirty="0">
                        <a:effectLst/>
                        <a:latin typeface="Calibri" panose="020F0502020204030204" pitchFamily="34" charset="0"/>
                        <a:cs typeface="Calibri" panose="020F0502020204030204" pitchFamily="34" charset="0"/>
                      </a:endParaRPr>
                    </a:p>
                  </a:txBody>
                  <a:tcPr marL="23546" marR="23546" marT="23546" marB="23546"/>
                </a:tc>
                <a:extLst>
                  <a:ext uri="{0D108BD9-81ED-4DB2-BD59-A6C34878D82A}">
                    <a16:rowId xmlns:a16="http://schemas.microsoft.com/office/drawing/2014/main" val="2702695363"/>
                  </a:ext>
                </a:extLst>
              </a:tr>
              <a:tr h="1571016">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Norepinephrine</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BP, MAP, CVP, SVR</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May ↑ or ↓ CO</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Peripheral vasoconstriction</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Cardiac stimulation</a:t>
                      </a:r>
                      <a:endParaRPr lang="en-US" sz="18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 Renal and splanchnic vasoconstriction</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1800" b="0" i="0" u="none" strike="noStrike" dirty="0">
                          <a:solidFill>
                            <a:srgbClr val="000000"/>
                          </a:solidFill>
                          <a:effectLst/>
                          <a:latin typeface="Calibri" panose="020F0502020204030204" pitchFamily="34" charset="0"/>
                          <a:cs typeface="Calibri" panose="020F0502020204030204" pitchFamily="34" charset="0"/>
                        </a:rPr>
                        <a:t>First drug of choice for BP unresponsive to adequate fluid resuscitation</a:t>
                      </a:r>
                      <a:endParaRPr lang="en-US" sz="1800" dirty="0">
                        <a:effectLst/>
                        <a:latin typeface="Calibri" panose="020F0502020204030204" pitchFamily="34" charset="0"/>
                        <a:cs typeface="Calibri" panose="020F0502020204030204" pitchFamily="34" charset="0"/>
                      </a:endParaRPr>
                    </a:p>
                  </a:txBody>
                  <a:tcPr marL="23546" marR="23546" marT="23546" marB="23546"/>
                </a:tc>
                <a:tc>
                  <a:txBody>
                    <a:bodyPr/>
                    <a:lstStyle/>
                    <a:p>
                      <a:pPr marL="285750" indent="-285750" rtl="0"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Administer via central line.</a:t>
                      </a:r>
                      <a:endParaRPr lang="en-US" sz="1800" dirty="0">
                        <a:effectLst/>
                        <a:latin typeface="Calibri" panose="020F0502020204030204" pitchFamily="34" charset="0"/>
                        <a:cs typeface="Calibri" panose="020F0502020204030204" pitchFamily="34" charset="0"/>
                      </a:endParaRPr>
                    </a:p>
                    <a:p>
                      <a:pPr marL="285750" indent="-285750" rtl="0"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Monitor for dysrhythmias.</a:t>
                      </a:r>
                      <a:br>
                        <a:rPr lang="en-US" sz="1800" dirty="0">
                          <a:effectLst/>
                          <a:latin typeface="Calibri" panose="020F0502020204030204" pitchFamily="34" charset="0"/>
                          <a:cs typeface="Calibri" panose="020F0502020204030204" pitchFamily="34" charset="0"/>
                        </a:rPr>
                      </a:br>
                      <a:endParaRPr lang="en-US" sz="1800" dirty="0">
                        <a:effectLst/>
                        <a:latin typeface="Calibri" panose="020F0502020204030204" pitchFamily="34" charset="0"/>
                        <a:cs typeface="Calibri" panose="020F0502020204030204" pitchFamily="34" charset="0"/>
                      </a:endParaRPr>
                    </a:p>
                  </a:txBody>
                  <a:tcPr marL="23546" marR="23546" marT="23546" marB="23546"/>
                </a:tc>
                <a:extLst>
                  <a:ext uri="{0D108BD9-81ED-4DB2-BD59-A6C34878D82A}">
                    <a16:rowId xmlns:a16="http://schemas.microsoft.com/office/drawing/2014/main" val="279821291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5"/>
          <p:cNvSpPr txBox="1">
            <a:spLocks noGrp="1"/>
          </p:cNvSpPr>
          <p:nvPr>
            <p:ph type="title"/>
          </p:nvPr>
        </p:nvSpPr>
        <p:spPr>
          <a:xfrm>
            <a:off x="584221" y="19423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000000"/>
                </a:solidFill>
                <a:latin typeface="Arial"/>
                <a:ea typeface="Arial"/>
                <a:cs typeface="Arial"/>
                <a:sym typeface="Arial"/>
              </a:rPr>
              <a:t>Potential Cardiac Medications for Septic Shock</a:t>
            </a:r>
            <a:endParaRPr sz="1400" b="0" i="0" u="none" strike="noStrike" cap="none" dirty="0">
              <a:solidFill>
                <a:schemeClr val="dk1"/>
              </a:solidFill>
            </a:endParaRPr>
          </a:p>
        </p:txBody>
      </p:sp>
      <p:pic>
        <p:nvPicPr>
          <p:cNvPr id="216" name="Google Shape;216;p15"/>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218" name="Google Shape;218;p15"/>
          <p:cNvSpPr/>
          <p:nvPr/>
        </p:nvSpPr>
        <p:spPr>
          <a:xfrm>
            <a:off x="4400550" y="1440160"/>
            <a:ext cx="184731" cy="92333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Arial"/>
              <a:ea typeface="Arial"/>
              <a:cs typeface="Arial"/>
              <a:sym typeface="Arial"/>
            </a:endParaRPr>
          </a:p>
        </p:txBody>
      </p:sp>
      <p:graphicFrame>
        <p:nvGraphicFramePr>
          <p:cNvPr id="7" name="Table 6">
            <a:extLst>
              <a:ext uri="{FF2B5EF4-FFF2-40B4-BE49-F238E27FC236}">
                <a16:creationId xmlns:a16="http://schemas.microsoft.com/office/drawing/2014/main" id="{3F0B18CE-D6D9-4B84-ABC8-5032E0923F35}"/>
              </a:ext>
            </a:extLst>
          </p:cNvPr>
          <p:cNvGraphicFramePr>
            <a:graphicFrameLocks noGrp="1"/>
          </p:cNvGraphicFramePr>
          <p:nvPr>
            <p:extLst>
              <p:ext uri="{D42A27DB-BD31-4B8C-83A1-F6EECF244321}">
                <p14:modId xmlns:p14="http://schemas.microsoft.com/office/powerpoint/2010/main" val="480611661"/>
              </p:ext>
            </p:extLst>
          </p:nvPr>
        </p:nvGraphicFramePr>
        <p:xfrm>
          <a:off x="1037964" y="1681962"/>
          <a:ext cx="9798425" cy="3494076"/>
        </p:xfrm>
        <a:graphic>
          <a:graphicData uri="http://schemas.openxmlformats.org/drawingml/2006/table">
            <a:tbl>
              <a:tblPr firstRow="1" bandRow="1">
                <a:tableStyleId>{5C22544A-7EE6-4342-B048-85BDC9FD1C3A}</a:tableStyleId>
              </a:tblPr>
              <a:tblGrid>
                <a:gridCol w="1668166">
                  <a:extLst>
                    <a:ext uri="{9D8B030D-6E8A-4147-A177-3AD203B41FA5}">
                      <a16:colId xmlns:a16="http://schemas.microsoft.com/office/drawing/2014/main" val="2187324351"/>
                    </a:ext>
                  </a:extLst>
                </a:gridCol>
                <a:gridCol w="2767528">
                  <a:extLst>
                    <a:ext uri="{9D8B030D-6E8A-4147-A177-3AD203B41FA5}">
                      <a16:colId xmlns:a16="http://schemas.microsoft.com/office/drawing/2014/main" val="1313951624"/>
                    </a:ext>
                  </a:extLst>
                </a:gridCol>
                <a:gridCol w="2088766">
                  <a:extLst>
                    <a:ext uri="{9D8B030D-6E8A-4147-A177-3AD203B41FA5}">
                      <a16:colId xmlns:a16="http://schemas.microsoft.com/office/drawing/2014/main" val="1125224696"/>
                    </a:ext>
                  </a:extLst>
                </a:gridCol>
                <a:gridCol w="3273965">
                  <a:extLst>
                    <a:ext uri="{9D8B030D-6E8A-4147-A177-3AD203B41FA5}">
                      <a16:colId xmlns:a16="http://schemas.microsoft.com/office/drawing/2014/main" val="2591694368"/>
                    </a:ext>
                  </a:extLst>
                </a:gridCol>
              </a:tblGrid>
              <a:tr h="254078">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Medication</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Actions</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Explanation</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tc>
                  <a:txBody>
                    <a:bodyPr/>
                    <a:lstStyle/>
                    <a:p>
                      <a:pPr algn="ctr" rtl="0" fontAlgn="t">
                        <a:spcBef>
                          <a:spcPts val="0"/>
                        </a:spcBef>
                        <a:spcAft>
                          <a:spcPts val="0"/>
                        </a:spcAft>
                      </a:pPr>
                      <a:r>
                        <a:rPr lang="en-US" sz="2000" b="1" i="0" u="none" strike="noStrike" dirty="0">
                          <a:solidFill>
                            <a:schemeClr val="bg1"/>
                          </a:solidFill>
                          <a:effectLst/>
                          <a:latin typeface="Calibri" panose="020F0502020204030204" pitchFamily="34" charset="0"/>
                          <a:cs typeface="Calibri" panose="020F0502020204030204" pitchFamily="34" charset="0"/>
                        </a:rPr>
                        <a:t>Nursing Implications</a:t>
                      </a:r>
                      <a:endParaRPr lang="en-US" sz="2000" dirty="0">
                        <a:solidFill>
                          <a:schemeClr val="bg1"/>
                        </a:solidFill>
                        <a:effectLst/>
                        <a:latin typeface="Calibri" panose="020F0502020204030204" pitchFamily="34" charset="0"/>
                        <a:cs typeface="Calibri" panose="020F0502020204030204" pitchFamily="34" charset="0"/>
                      </a:endParaRPr>
                    </a:p>
                  </a:txBody>
                  <a:tcPr marL="23546" marR="23546" marT="23546" marB="23546"/>
                </a:tc>
                <a:extLst>
                  <a:ext uri="{0D108BD9-81ED-4DB2-BD59-A6C34878D82A}">
                    <a16:rowId xmlns:a16="http://schemas.microsoft.com/office/drawing/2014/main" val="847437568"/>
                  </a:ext>
                </a:extLst>
              </a:tr>
              <a:tr h="768546">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Hydrocortisone</a:t>
                      </a:r>
                      <a:endParaRPr lang="en-US" sz="2000" dirty="0">
                        <a:effectLst/>
                        <a:latin typeface="Calibri" panose="020F0502020204030204" pitchFamily="34" charset="0"/>
                        <a:cs typeface="Calibri" panose="020F0502020204030204" pitchFamily="34" charset="0"/>
                      </a:endParaRPr>
                    </a:p>
                    <a:p>
                      <a:pPr fontAlgn="t"/>
                      <a:br>
                        <a:rPr lang="en-US" sz="2000" dirty="0">
                          <a:effectLst/>
                          <a:latin typeface="Calibri" panose="020F0502020204030204" pitchFamily="34" charset="0"/>
                          <a:cs typeface="Calibri" panose="020F0502020204030204" pitchFamily="34" charset="0"/>
                        </a:rPr>
                      </a:br>
                      <a:br>
                        <a:rPr lang="en-US" sz="2000" dirty="0">
                          <a:effectLst/>
                          <a:latin typeface="Calibri" panose="020F0502020204030204" pitchFamily="34" charset="0"/>
                          <a:cs typeface="Calibri" panose="020F0502020204030204" pitchFamily="34" charset="0"/>
                        </a:rPr>
                      </a:br>
                      <a:endParaRPr lang="en-US" sz="20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 BP and HR</a:t>
                      </a:r>
                      <a:endParaRPr lang="en-US" sz="20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 Inflammation</a:t>
                      </a:r>
                      <a:endParaRPr lang="en-US" sz="20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 Capillary permeability</a:t>
                      </a:r>
                      <a:endParaRPr lang="en-US" sz="20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Used to maintain adequate BP in septic shock requiring vasopressor</a:t>
                      </a:r>
                      <a:endParaRPr lang="en-US" sz="2000" dirty="0">
                        <a:effectLst/>
                        <a:latin typeface="Calibri" panose="020F0502020204030204" pitchFamily="34" charset="0"/>
                        <a:cs typeface="Calibri" panose="020F0502020204030204" pitchFamily="34" charset="0"/>
                      </a:endParaRPr>
                    </a:p>
                  </a:txBody>
                  <a:tcPr marL="23546" marR="23546" marT="23546" marB="23546"/>
                </a:tc>
                <a:tc>
                  <a:txBody>
                    <a:bodyPr/>
                    <a:lstStyle/>
                    <a:p>
                      <a:pPr marL="285750" indent="-285750" rtl="0" fontAlgn="t">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Monitor for hypokalemia, hyperglycemia.</a:t>
                      </a:r>
                      <a:endParaRPr lang="en-US" sz="2000" dirty="0">
                        <a:effectLst/>
                        <a:latin typeface="Calibri" panose="020F0502020204030204" pitchFamily="34" charset="0"/>
                        <a:cs typeface="Calibri" panose="020F0502020204030204" pitchFamily="34" charset="0"/>
                      </a:endParaRPr>
                    </a:p>
                    <a:p>
                      <a:pPr marL="285750" indent="-285750" rtl="0" fontAlgn="t">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Potentially a continuous infusion.</a:t>
                      </a:r>
                      <a:endParaRPr lang="en-US" sz="2000" dirty="0">
                        <a:effectLst/>
                        <a:latin typeface="Calibri" panose="020F0502020204030204" pitchFamily="34" charset="0"/>
                        <a:cs typeface="Calibri" panose="020F0502020204030204" pitchFamily="34" charset="0"/>
                      </a:endParaRPr>
                    </a:p>
                  </a:txBody>
                  <a:tcPr marL="23546" marR="23546" marT="23546" marB="23546"/>
                </a:tc>
                <a:extLst>
                  <a:ext uri="{0D108BD9-81ED-4DB2-BD59-A6C34878D82A}">
                    <a16:rowId xmlns:a16="http://schemas.microsoft.com/office/drawing/2014/main" val="3308631604"/>
                  </a:ext>
                </a:extLst>
              </a:tr>
              <a:tr h="794592">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Vasopressin</a:t>
                      </a:r>
                      <a:endParaRPr lang="en-US" sz="20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 MAP</a:t>
                      </a:r>
                      <a:endParaRPr lang="en-US" sz="20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 Urine output</a:t>
                      </a:r>
                      <a:endParaRPr lang="en-US" sz="2000" dirty="0">
                        <a:effectLst/>
                        <a:latin typeface="Calibri" panose="020F0502020204030204" pitchFamily="34" charset="0"/>
                        <a:cs typeface="Calibri" panose="020F0502020204030204" pitchFamily="34" charset="0"/>
                      </a:endParaRPr>
                    </a:p>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 Vasoconstriction</a:t>
                      </a:r>
                      <a:endParaRPr lang="en-US" sz="2000" dirty="0">
                        <a:effectLst/>
                        <a:latin typeface="Calibri" panose="020F0502020204030204" pitchFamily="34" charset="0"/>
                        <a:cs typeface="Calibri" panose="020F0502020204030204" pitchFamily="34" charset="0"/>
                      </a:endParaRPr>
                    </a:p>
                  </a:txBody>
                  <a:tcPr marL="23546" marR="23546" marT="23546" marB="23546"/>
                </a:tc>
                <a:tc>
                  <a:txBody>
                    <a:bodyPr/>
                    <a:lstStyle/>
                    <a:p>
                      <a:pPr rtl="0" fontAlgn="t">
                        <a:spcBef>
                          <a:spcPts val="0"/>
                        </a:spcBef>
                        <a:spcAft>
                          <a:spcPts val="0"/>
                        </a:spcAft>
                      </a:pPr>
                      <a:r>
                        <a:rPr lang="en-US" sz="2000" b="0" i="0" u="none" strike="noStrike" dirty="0">
                          <a:solidFill>
                            <a:srgbClr val="000000"/>
                          </a:solidFill>
                          <a:effectLst/>
                          <a:latin typeface="Calibri" panose="020F0502020204030204" pitchFamily="34" charset="0"/>
                          <a:cs typeface="Calibri" panose="020F0502020204030204" pitchFamily="34" charset="0"/>
                        </a:rPr>
                        <a:t>Antidiuretic hormone</a:t>
                      </a:r>
                      <a:endParaRPr lang="en-US" sz="2000" dirty="0">
                        <a:effectLst/>
                        <a:latin typeface="Calibri" panose="020F0502020204030204" pitchFamily="34" charset="0"/>
                        <a:cs typeface="Calibri" panose="020F0502020204030204" pitchFamily="34" charset="0"/>
                      </a:endParaRPr>
                    </a:p>
                  </a:txBody>
                  <a:tcPr marL="23546" marR="23546" marT="23546" marB="23546"/>
                </a:tc>
                <a:tc>
                  <a:txBody>
                    <a:bodyPr/>
                    <a:lstStyle/>
                    <a:p>
                      <a:pPr marL="285750" indent="-285750" rtl="0" fontAlgn="t">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Administer in low doses with norepinephrine.</a:t>
                      </a:r>
                      <a:endParaRPr lang="en-US" sz="2000" dirty="0">
                        <a:effectLst/>
                        <a:latin typeface="Calibri" panose="020F0502020204030204" pitchFamily="34" charset="0"/>
                        <a:cs typeface="Calibri" panose="020F0502020204030204" pitchFamily="34" charset="0"/>
                      </a:endParaRPr>
                    </a:p>
                    <a:p>
                      <a:pPr marL="285750" indent="-285750" rtl="0" fontAlgn="t">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Do not titrate.</a:t>
                      </a:r>
                      <a:endParaRPr lang="en-US" sz="2000" dirty="0">
                        <a:effectLst/>
                        <a:latin typeface="Calibri" panose="020F0502020204030204" pitchFamily="34" charset="0"/>
                        <a:cs typeface="Calibri" panose="020F0502020204030204" pitchFamily="34" charset="0"/>
                      </a:endParaRPr>
                    </a:p>
                    <a:p>
                      <a:pPr marL="285750" indent="-285750" rtl="0" fontAlgn="t">
                        <a:spcBef>
                          <a:spcPts val="0"/>
                        </a:spcBef>
                        <a:spcAft>
                          <a:spcPts val="0"/>
                        </a:spcAft>
                        <a:buFont typeface="Arial" panose="020B0604020202020204" pitchFamily="34" charset="0"/>
                        <a:buChar char="•"/>
                      </a:pPr>
                      <a:r>
                        <a:rPr lang="en-US" sz="2000" b="0" i="0" u="none" strike="noStrike" dirty="0">
                          <a:solidFill>
                            <a:srgbClr val="000000"/>
                          </a:solidFill>
                          <a:effectLst/>
                          <a:latin typeface="Calibri" panose="020F0502020204030204" pitchFamily="34" charset="0"/>
                          <a:cs typeface="Calibri" panose="020F0502020204030204" pitchFamily="34" charset="0"/>
                        </a:rPr>
                        <a:t>Monitor hemodynamic stability and urine output.</a:t>
                      </a:r>
                      <a:endParaRPr lang="en-US" sz="2000" dirty="0">
                        <a:effectLst/>
                        <a:latin typeface="Calibri" panose="020F0502020204030204" pitchFamily="34" charset="0"/>
                        <a:cs typeface="Calibri" panose="020F0502020204030204" pitchFamily="34" charset="0"/>
                      </a:endParaRPr>
                    </a:p>
                  </a:txBody>
                  <a:tcPr marL="23546" marR="23546" marT="23546" marB="23546"/>
                </a:tc>
                <a:extLst>
                  <a:ext uri="{0D108BD9-81ED-4DB2-BD59-A6C34878D82A}">
                    <a16:rowId xmlns:a16="http://schemas.microsoft.com/office/drawing/2014/main" val="4043694126"/>
                  </a:ext>
                </a:extLst>
              </a:tr>
            </a:tbl>
          </a:graphicData>
        </a:graphic>
      </p:graphicFrame>
    </p:spTree>
    <p:extLst>
      <p:ext uri="{BB962C8B-B14F-4D97-AF65-F5344CB8AC3E}">
        <p14:creationId xmlns:p14="http://schemas.microsoft.com/office/powerpoint/2010/main" val="3134625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a:spLocks noGrp="1"/>
          </p:cNvSpPr>
          <p:nvPr>
            <p:ph type="title"/>
          </p:nvPr>
        </p:nvSpPr>
        <p:spPr>
          <a:xfrm>
            <a:off x="997526" y="722225"/>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Kaplan Nursing Decision Tree</a:t>
            </a:r>
            <a:endParaRPr sz="3000" b="1" dirty="0">
              <a:solidFill>
                <a:srgbClr val="240F6E"/>
              </a:solidFill>
              <a:latin typeface="Open Sans"/>
              <a:ea typeface="Open Sans"/>
              <a:cs typeface="Open Sans"/>
              <a:sym typeface="Open Sans"/>
            </a:endParaRPr>
          </a:p>
        </p:txBody>
      </p:sp>
      <p:pic>
        <p:nvPicPr>
          <p:cNvPr id="228" name="Google Shape;228;p15"/>
          <p:cNvPicPr preferRelativeResize="0"/>
          <p:nvPr/>
        </p:nvPicPr>
        <p:blipFill rotWithShape="1">
          <a:blip r:embed="rId3">
            <a:alphaModFix/>
          </a:blip>
          <a:srcRect/>
          <a:stretch/>
        </p:blipFill>
        <p:spPr>
          <a:xfrm>
            <a:off x="10105788" y="98183"/>
            <a:ext cx="2086212" cy="624042"/>
          </a:xfrm>
          <a:prstGeom prst="rect">
            <a:avLst/>
          </a:prstGeom>
          <a:noFill/>
          <a:ln>
            <a:noFill/>
          </a:ln>
        </p:spPr>
      </p:pic>
      <p:pic>
        <p:nvPicPr>
          <p:cNvPr id="229" name="Google Shape;229;p15"/>
          <p:cNvPicPr preferRelativeResize="0"/>
          <p:nvPr/>
        </p:nvPicPr>
        <p:blipFill rotWithShape="1">
          <a:blip r:embed="rId4">
            <a:alphaModFix/>
          </a:blip>
          <a:srcRect/>
          <a:stretch/>
        </p:blipFill>
        <p:spPr>
          <a:xfrm>
            <a:off x="997526" y="1394525"/>
            <a:ext cx="9001879" cy="5184583"/>
          </a:xfrm>
          <a:prstGeom prst="rect">
            <a:avLst/>
          </a:prstGeom>
          <a:noFill/>
          <a:ln>
            <a:noFill/>
          </a:ln>
        </p:spPr>
      </p:pic>
    </p:spTree>
    <p:extLst>
      <p:ext uri="{BB962C8B-B14F-4D97-AF65-F5344CB8AC3E}">
        <p14:creationId xmlns:p14="http://schemas.microsoft.com/office/powerpoint/2010/main" val="4022978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6"/>
          <p:cNvSpPr/>
          <p:nvPr/>
        </p:nvSpPr>
        <p:spPr>
          <a:xfrm rot="10800000">
            <a:off x="1730517" y="4940001"/>
            <a:ext cx="5169125" cy="1419220"/>
          </a:xfrm>
          <a:prstGeom prst="homePlate">
            <a:avLst>
              <a:gd name="adj" fmla="val 50000"/>
            </a:avLst>
          </a:prstGeom>
          <a:solidFill>
            <a:srgbClr val="F2F2F2"/>
          </a:solidFill>
          <a:ln w="25400" cap="flat" cmpd="sng">
            <a:solidFill>
              <a:schemeClr val="accent5"/>
            </a:solidFill>
            <a:prstDash val="solid"/>
            <a:round/>
            <a:headEnd type="none" w="sm" len="sm"/>
            <a:tailEnd type="none" w="sm" len="sm"/>
          </a:ln>
        </p:spPr>
        <p:txBody>
          <a:bodyPr spcFirstLastPara="1" wrap="square" lIns="51400" tIns="25700" rIns="51400" bIns="2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dirty="0">
              <a:solidFill>
                <a:srgbClr val="000000"/>
              </a:solidFill>
              <a:latin typeface="Arial"/>
              <a:ea typeface="Arial"/>
              <a:cs typeface="Arial"/>
              <a:sym typeface="Arial"/>
            </a:endParaRPr>
          </a:p>
        </p:txBody>
      </p:sp>
      <p:sp>
        <p:nvSpPr>
          <p:cNvPr id="224" name="Google Shape;224;p16"/>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Case Study #1: SBAR - Sepsis</a:t>
            </a:r>
            <a:endParaRPr sz="3000" b="1" dirty="0">
              <a:solidFill>
                <a:srgbClr val="240F6E"/>
              </a:solidFill>
              <a:latin typeface="Open Sans"/>
              <a:ea typeface="Open Sans"/>
              <a:cs typeface="Open Sans"/>
              <a:sym typeface="Open Sans"/>
            </a:endParaRPr>
          </a:p>
        </p:txBody>
      </p:sp>
      <p:pic>
        <p:nvPicPr>
          <p:cNvPr id="225" name="Google Shape;225;p16"/>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226" name="Google Shape;226;p16"/>
          <p:cNvSpPr txBox="1">
            <a:spLocks noGrp="1"/>
          </p:cNvSpPr>
          <p:nvPr>
            <p:ph type="body" idx="1"/>
          </p:nvPr>
        </p:nvSpPr>
        <p:spPr>
          <a:xfrm>
            <a:off x="1109609" y="2029269"/>
            <a:ext cx="9707813" cy="29999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800"/>
              <a:buNone/>
            </a:pPr>
            <a:r>
              <a:rPr lang="en-US" sz="2000" b="1" dirty="0">
                <a:solidFill>
                  <a:schemeClr val="dk1"/>
                </a:solidFill>
                <a:latin typeface="Calibri" panose="020F0502020204030204" pitchFamily="34" charset="0"/>
                <a:ea typeface="Open Sans"/>
                <a:cs typeface="Calibri" panose="020F0502020204030204" pitchFamily="34" charset="0"/>
                <a:sym typeface="Open Sans"/>
              </a:rPr>
              <a:t>S</a:t>
            </a:r>
            <a:r>
              <a:rPr lang="en-US" sz="2000" dirty="0">
                <a:solidFill>
                  <a:schemeClr val="dk1"/>
                </a:solidFill>
                <a:latin typeface="Calibri" panose="020F0502020204030204" pitchFamily="34" charset="0"/>
                <a:ea typeface="Open Sans"/>
                <a:cs typeface="Calibri" panose="020F0502020204030204" pitchFamily="34" charset="0"/>
                <a:sym typeface="Open Sans"/>
              </a:rPr>
              <a:t> = Nursing Handoff Communication, 0700</a:t>
            </a:r>
            <a:endParaRPr sz="2000"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800"/>
              <a:buNone/>
            </a:pPr>
            <a:r>
              <a:rPr lang="en-US" sz="2000" b="1" dirty="0">
                <a:solidFill>
                  <a:schemeClr val="dk1"/>
                </a:solidFill>
                <a:latin typeface="Calibri" panose="020F0502020204030204" pitchFamily="34" charset="0"/>
                <a:ea typeface="Open Sans"/>
                <a:cs typeface="Calibri" panose="020F0502020204030204" pitchFamily="34" charset="0"/>
                <a:sym typeface="Open Sans"/>
              </a:rPr>
              <a:t>B</a:t>
            </a:r>
            <a:r>
              <a:rPr lang="en-US" sz="2000" dirty="0">
                <a:solidFill>
                  <a:schemeClr val="dk1"/>
                </a:solidFill>
                <a:latin typeface="Calibri" panose="020F0502020204030204" pitchFamily="34" charset="0"/>
                <a:ea typeface="Open Sans"/>
                <a:cs typeface="Calibri" panose="020F0502020204030204" pitchFamily="34" charset="0"/>
                <a:sym typeface="Open Sans"/>
              </a:rPr>
              <a:t> = Ms. Smith, 45 y/o female with DM type 2 and osteomyelitis, preparing for discharge following debridement of a right foot ulcer and several days of IV vancomycin infusion</a:t>
            </a:r>
            <a:r>
              <a:rPr lang="en-US" sz="2000" dirty="0">
                <a:latin typeface="Calibri" panose="020F0502020204030204" pitchFamily="34" charset="0"/>
                <a:ea typeface="Open Sans"/>
                <a:cs typeface="Calibri" panose="020F0502020204030204" pitchFamily="34" charset="0"/>
                <a:sym typeface="Open Sans"/>
              </a:rPr>
              <a:t>. S</a:t>
            </a:r>
            <a:r>
              <a:rPr lang="en-US" sz="2000" dirty="0">
                <a:solidFill>
                  <a:schemeClr val="dk1"/>
                </a:solidFill>
                <a:latin typeface="Calibri" panose="020F0502020204030204" pitchFamily="34" charset="0"/>
                <a:ea typeface="Open Sans"/>
                <a:cs typeface="Calibri" panose="020F0502020204030204" pitchFamily="34" charset="0"/>
                <a:sym typeface="Open Sans"/>
              </a:rPr>
              <a:t>he will continue to receive IV antibiotics at home. Scheduled for discharge with a peripherally inserted central catheter (PICC) in the left antecubital space. </a:t>
            </a:r>
            <a:endParaRPr sz="2000"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chemeClr val="dk1"/>
              </a:buClr>
              <a:buSzPts val="2800"/>
              <a:buNone/>
            </a:pPr>
            <a:r>
              <a:rPr lang="en-US" sz="2000" b="1" dirty="0">
                <a:solidFill>
                  <a:schemeClr val="dk1"/>
                </a:solidFill>
                <a:latin typeface="Calibri" panose="020F0502020204030204" pitchFamily="34" charset="0"/>
                <a:ea typeface="Open Sans"/>
                <a:cs typeface="Calibri" panose="020F0502020204030204" pitchFamily="34" charset="0"/>
                <a:sym typeface="Open Sans"/>
              </a:rPr>
              <a:t>A</a:t>
            </a:r>
            <a:r>
              <a:rPr lang="en-US" sz="2000" dirty="0">
                <a:solidFill>
                  <a:schemeClr val="dk1"/>
                </a:solidFill>
                <a:latin typeface="Calibri" panose="020F0502020204030204" pitchFamily="34" charset="0"/>
                <a:ea typeface="Open Sans"/>
                <a:cs typeface="Calibri" panose="020F0502020204030204" pitchFamily="34" charset="0"/>
                <a:sym typeface="Open Sans"/>
              </a:rPr>
              <a:t> = Awake, confused, and reports feeling anxious and a “little short of breath.” Lungs clear to auscultation. Reports pain 6/10 at the surgical site. Rt foot dressing and PICC dressing are dry and intact. Oral and IV intake for the past 24 hours = 2200 mL. Urine output = 420 mL. </a:t>
            </a:r>
            <a:endParaRPr sz="2000" b="1" dirty="0">
              <a:solidFill>
                <a:schemeClr val="dk1"/>
              </a:solidFill>
              <a:latin typeface="Calibri" panose="020F0502020204030204" pitchFamily="34" charset="0"/>
              <a:ea typeface="Open Sans"/>
              <a:cs typeface="Calibri" panose="020F0502020204030204" pitchFamily="34" charset="0"/>
              <a:sym typeface="Open Sans"/>
            </a:endParaRPr>
          </a:p>
          <a:p>
            <a:pPr marL="0" lvl="0" indent="0" algn="l" rtl="0">
              <a:lnSpc>
                <a:spcPct val="100000"/>
              </a:lnSpc>
              <a:spcBef>
                <a:spcPts val="1000"/>
              </a:spcBef>
              <a:spcAft>
                <a:spcPts val="0"/>
              </a:spcAft>
              <a:buClr>
                <a:schemeClr val="dk1"/>
              </a:buClr>
              <a:buSzPts val="2800"/>
              <a:buNone/>
            </a:pPr>
            <a:endParaRPr lang="en-US" sz="2000" b="1" dirty="0">
              <a:solidFill>
                <a:schemeClr val="dk1"/>
              </a:solidFill>
              <a:latin typeface="Open Sans"/>
              <a:ea typeface="Open Sans"/>
              <a:cs typeface="Open Sans"/>
              <a:sym typeface="Open Sans"/>
            </a:endParaRPr>
          </a:p>
          <a:p>
            <a:pPr marL="0" lvl="0" indent="0" algn="l" rtl="0">
              <a:lnSpc>
                <a:spcPct val="100000"/>
              </a:lnSpc>
              <a:spcBef>
                <a:spcPts val="1000"/>
              </a:spcBef>
              <a:spcAft>
                <a:spcPts val="0"/>
              </a:spcAft>
              <a:buClr>
                <a:schemeClr val="dk1"/>
              </a:buClr>
              <a:buSzPts val="2800"/>
              <a:buNone/>
            </a:pPr>
            <a:r>
              <a:rPr lang="en-US" sz="2000" b="1" dirty="0">
                <a:solidFill>
                  <a:schemeClr val="dk1"/>
                </a:solidFill>
                <a:latin typeface="Open Sans"/>
                <a:ea typeface="Open Sans"/>
                <a:cs typeface="Open Sans"/>
                <a:sym typeface="Open Sans"/>
              </a:rPr>
              <a:t>R</a:t>
            </a:r>
            <a:r>
              <a:rPr lang="en-US" sz="2000" dirty="0">
                <a:solidFill>
                  <a:schemeClr val="dk1"/>
                </a:solidFill>
                <a:latin typeface="Open Sans"/>
                <a:ea typeface="Open Sans"/>
                <a:cs typeface="Open Sans"/>
                <a:sym typeface="Open Sans"/>
              </a:rPr>
              <a:t> =</a:t>
            </a:r>
            <a:r>
              <a:rPr lang="en-US" sz="1600" dirty="0">
                <a:solidFill>
                  <a:schemeClr val="dk1"/>
                </a:solidFill>
                <a:latin typeface="Open Sans"/>
                <a:ea typeface="Open Sans"/>
                <a:cs typeface="Open Sans"/>
                <a:sym typeface="Open Sans"/>
              </a:rPr>
              <a:t> </a:t>
            </a:r>
            <a:endParaRPr dirty="0"/>
          </a:p>
          <a:p>
            <a:pPr marL="457200" lvl="0" indent="-228600" algn="l" rtl="0">
              <a:lnSpc>
                <a:spcPct val="90000"/>
              </a:lnSpc>
              <a:spcBef>
                <a:spcPts val="1000"/>
              </a:spcBef>
              <a:spcAft>
                <a:spcPts val="0"/>
              </a:spcAft>
              <a:buClr>
                <a:schemeClr val="dk1"/>
              </a:buClr>
              <a:buSzPts val="1800"/>
              <a:buNone/>
            </a:pPr>
            <a:endParaRPr sz="1600" dirty="0">
              <a:solidFill>
                <a:schemeClr val="dk1"/>
              </a:solidFill>
              <a:latin typeface="Open Sans"/>
              <a:ea typeface="Open Sans"/>
              <a:cs typeface="Open Sans"/>
              <a:sym typeface="Open Sans"/>
            </a:endParaRPr>
          </a:p>
        </p:txBody>
      </p:sp>
      <p:sp>
        <p:nvSpPr>
          <p:cNvPr id="227" name="Google Shape;227;p16"/>
          <p:cNvSpPr txBox="1"/>
          <p:nvPr/>
        </p:nvSpPr>
        <p:spPr>
          <a:xfrm>
            <a:off x="1029623" y="1612105"/>
            <a:ext cx="12412665" cy="4170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Open Sans"/>
              <a:buNone/>
            </a:pPr>
            <a:r>
              <a:rPr lang="en-US" sz="2400" b="0" i="0" u="none" strike="noStrike" cap="none" dirty="0">
                <a:solidFill>
                  <a:srgbClr val="000000"/>
                </a:solidFill>
                <a:latin typeface="Calibri" panose="020F0502020204030204" pitchFamily="34" charset="0"/>
                <a:ea typeface="Open Sans"/>
                <a:cs typeface="Calibri" panose="020F0502020204030204" pitchFamily="34" charset="0"/>
                <a:sym typeface="Open Sans"/>
              </a:rPr>
              <a:t>Situation, Background, Assessment, Recommendation</a:t>
            </a:r>
            <a:endParaRPr sz="24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228" name="Google Shape;228;p16"/>
          <p:cNvSpPr txBox="1"/>
          <p:nvPr/>
        </p:nvSpPr>
        <p:spPr>
          <a:xfrm>
            <a:off x="2568458" y="4861552"/>
            <a:ext cx="4145975" cy="1249477"/>
          </a:xfrm>
          <a:prstGeom prst="rect">
            <a:avLst/>
          </a:prstGeom>
          <a:noFill/>
          <a:ln>
            <a:noFill/>
          </a:ln>
        </p:spPr>
        <p:txBody>
          <a:bodyPr spcFirstLastPara="1" wrap="square" lIns="51400" tIns="25700" rIns="51400" bIns="25700" anchor="t" anchorCtr="0">
            <a:noAutofit/>
          </a:bodyPr>
          <a:lstStyle/>
          <a:p>
            <a:pPr marL="0" marR="0" lvl="0" indent="0" algn="l" rtl="0">
              <a:lnSpc>
                <a:spcPct val="100000"/>
              </a:lnSpc>
              <a:spcBef>
                <a:spcPts val="0"/>
              </a:spcBef>
              <a:spcAft>
                <a:spcPts val="0"/>
              </a:spcAft>
              <a:buClr>
                <a:srgbClr val="000000"/>
              </a:buClr>
              <a:buSzPts val="1800"/>
              <a:buFont typeface="Open Sans"/>
              <a:buNone/>
            </a:pPr>
            <a:endParaRPr lang="en-US" sz="1800" b="0" i="0" u="none" strike="noStrike" cap="none" dirty="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Open Sans"/>
              <a:buNone/>
            </a:pPr>
            <a:r>
              <a:rPr lang="en-US" sz="2000" b="0" i="0" u="none" strike="noStrike" cap="none" dirty="0">
                <a:solidFill>
                  <a:srgbClr val="000000"/>
                </a:solidFill>
                <a:latin typeface="Calibri" panose="020F0502020204030204" pitchFamily="34" charset="0"/>
                <a:ea typeface="Open Sans"/>
                <a:cs typeface="Calibri" panose="020F0502020204030204" pitchFamily="34" charset="0"/>
                <a:sym typeface="Open Sans"/>
              </a:rPr>
              <a:t>What are your recommendations? Let’s go through the Clinical Judgment Measurement Model to determine! </a:t>
            </a:r>
            <a:endParaRPr sz="2000" dirty="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0BA2DDA1-812E-489D-B898-F2D6D5A39C5D}"/>
              </a:ext>
            </a:extLst>
          </p:cNvPr>
          <p:cNvSpPr>
            <a:spLocks noGrp="1"/>
          </p:cNvSpPr>
          <p:nvPr>
            <p:ph type="body" sz="quarter" idx="10"/>
          </p:nvPr>
        </p:nvSpPr>
        <p:spPr>
          <a:xfrm>
            <a:off x="1878399" y="2866769"/>
            <a:ext cx="3008698" cy="2860588"/>
          </a:xfrm>
        </p:spPr>
        <p:txBody>
          <a:bodyPr/>
          <a:lstStyle/>
          <a:p>
            <a:r>
              <a:rPr lang="en-US" dirty="0"/>
              <a:t>A 45-year-old female client with a diagnosis of diabetes mellitus type 2 and osteomyelitis is preparing for discharge following debridement of a right foot ulcer and several days of IV vancomycin infusion. The client is scheduled to be discharged with a peripherally inserted central catheter (PICC) in the left antecubital space so she can continue to receive intravenous antibiotics at home. The client is awake and confused and reports feeling anxious and “a little short of breath.” Lungs are clear to auscultation. The client reports pain at the surgical site of 6/10. The right foot dressing and PICC dressing are dry and intact. Oral and IV intake for the past 24 hours: 2200 mL. Urine output: 420 mL.</a:t>
            </a:r>
          </a:p>
        </p:txBody>
      </p:sp>
      <p:sp>
        <p:nvSpPr>
          <p:cNvPr id="29" name="Text Placeholder 28">
            <a:extLst>
              <a:ext uri="{FF2B5EF4-FFF2-40B4-BE49-F238E27FC236}">
                <a16:creationId xmlns:a16="http://schemas.microsoft.com/office/drawing/2014/main" id="{49E89037-1C7E-4E17-B74E-8350D1E90F82}"/>
              </a:ext>
            </a:extLst>
          </p:cNvPr>
          <p:cNvSpPr>
            <a:spLocks noGrp="1"/>
          </p:cNvSpPr>
          <p:nvPr>
            <p:ph type="body" sz="quarter" idx="11"/>
          </p:nvPr>
        </p:nvSpPr>
        <p:spPr>
          <a:xfrm>
            <a:off x="1878399" y="1433513"/>
            <a:ext cx="3008698" cy="345860"/>
          </a:xfrm>
        </p:spPr>
        <p:txBody>
          <a:bodyPr/>
          <a:lstStyle/>
          <a:p>
            <a:r>
              <a:rPr lang="en-US" dirty="0"/>
              <a:t>Case Study:</a:t>
            </a:r>
          </a:p>
        </p:txBody>
      </p:sp>
      <p:sp>
        <p:nvSpPr>
          <p:cNvPr id="30" name="Text Placeholder 29">
            <a:extLst>
              <a:ext uri="{FF2B5EF4-FFF2-40B4-BE49-F238E27FC236}">
                <a16:creationId xmlns:a16="http://schemas.microsoft.com/office/drawing/2014/main" id="{507AC98F-A181-473D-9D73-CB3375ECE6A3}"/>
              </a:ext>
            </a:extLst>
          </p:cNvPr>
          <p:cNvSpPr>
            <a:spLocks noGrp="1"/>
          </p:cNvSpPr>
          <p:nvPr>
            <p:ph type="body" sz="quarter" idx="12"/>
          </p:nvPr>
        </p:nvSpPr>
        <p:spPr>
          <a:xfrm>
            <a:off x="1878398" y="1927010"/>
            <a:ext cx="3008697" cy="612304"/>
          </a:xfrm>
        </p:spPr>
        <p:txBody>
          <a:bodyPr/>
          <a:lstStyle/>
          <a:p>
            <a:r>
              <a:rPr lang="en-US" dirty="0"/>
              <a:t>Diabetes Mellitus (DM), discharge with PICC</a:t>
            </a:r>
          </a:p>
        </p:txBody>
      </p:sp>
    </p:spTree>
    <p:extLst>
      <p:ext uri="{BB962C8B-B14F-4D97-AF65-F5344CB8AC3E}">
        <p14:creationId xmlns:p14="http://schemas.microsoft.com/office/powerpoint/2010/main" val="421829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Sepsis</a:t>
            </a:r>
            <a:endParaRPr sz="3000" b="1" dirty="0">
              <a:solidFill>
                <a:srgbClr val="240F6E"/>
              </a:solidFill>
              <a:latin typeface="Open Sans"/>
              <a:ea typeface="Open Sans"/>
              <a:cs typeface="Open Sans"/>
              <a:sym typeface="Open Sans"/>
            </a:endParaRPr>
          </a:p>
        </p:txBody>
      </p:sp>
      <p:pic>
        <p:nvPicPr>
          <p:cNvPr id="95" name="Google Shape;95;p2"/>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96" name="Google Shape;96;p2"/>
          <p:cNvSpPr txBox="1">
            <a:spLocks noGrp="1"/>
          </p:cNvSpPr>
          <p:nvPr>
            <p:ph type="body" idx="1"/>
          </p:nvPr>
        </p:nvSpPr>
        <p:spPr>
          <a:xfrm>
            <a:off x="897475" y="1481926"/>
            <a:ext cx="9987600" cy="2027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Char char="•"/>
            </a:pPr>
            <a:r>
              <a:rPr lang="en-US" dirty="0"/>
              <a:t>Inappropriate and overwhelming response of the body to infection</a:t>
            </a:r>
            <a:endParaRPr dirty="0"/>
          </a:p>
          <a:p>
            <a:pPr marL="228600" lvl="0" indent="-228600" algn="l" rtl="0">
              <a:lnSpc>
                <a:spcPct val="90000"/>
              </a:lnSpc>
              <a:spcBef>
                <a:spcPts val="1000"/>
              </a:spcBef>
              <a:spcAft>
                <a:spcPts val="0"/>
              </a:spcAft>
              <a:buClr>
                <a:schemeClr val="dk1"/>
              </a:buClr>
              <a:buSzPts val="2800"/>
              <a:buChar char="•"/>
            </a:pPr>
            <a:r>
              <a:rPr lang="en-US" dirty="0"/>
              <a:t>Life-threatening (from tissue damage &amp; organ failure)</a:t>
            </a:r>
            <a:endParaRPr sz="1600" dirty="0">
              <a:solidFill>
                <a:schemeClr val="dk1"/>
              </a:solidFill>
              <a:latin typeface="Open Sans"/>
              <a:ea typeface="Open Sans"/>
              <a:cs typeface="Open Sans"/>
              <a:sym typeface="Open Sans"/>
            </a:endParaRPr>
          </a:p>
        </p:txBody>
      </p:sp>
      <p:sp>
        <p:nvSpPr>
          <p:cNvPr id="97" name="Google Shape;97;p2"/>
          <p:cNvSpPr txBox="1"/>
          <p:nvPr/>
        </p:nvSpPr>
        <p:spPr>
          <a:xfrm>
            <a:off x="661500" y="5227325"/>
            <a:ext cx="10869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latin typeface="Calibri"/>
              <a:ea typeface="Calibri"/>
              <a:cs typeface="Calibri"/>
              <a:sym typeface="Calibri"/>
            </a:endParaRPr>
          </a:p>
        </p:txBody>
      </p:sp>
      <p:sp>
        <p:nvSpPr>
          <p:cNvPr id="98" name="Google Shape;98;p2"/>
          <p:cNvSpPr txBox="1"/>
          <p:nvPr/>
        </p:nvSpPr>
        <p:spPr>
          <a:xfrm>
            <a:off x="897475" y="3055375"/>
            <a:ext cx="9728100" cy="3796907"/>
          </a:xfrm>
          <a:prstGeom prst="rect">
            <a:avLst/>
          </a:prstGeom>
          <a:noFill/>
          <a:ln>
            <a:noFill/>
          </a:ln>
        </p:spPr>
        <p:txBody>
          <a:bodyPr spcFirstLastPara="1" wrap="square" lIns="91425" tIns="91425" rIns="91425" bIns="91425" anchor="t" anchorCtr="0">
            <a:spAutoFit/>
          </a:bodyPr>
          <a:lstStyle/>
          <a:p>
            <a:pPr marL="228600" lvl="0" indent="-228600" algn="l" rtl="0">
              <a:lnSpc>
                <a:spcPct val="90000"/>
              </a:lnSpc>
              <a:spcBef>
                <a:spcPts val="1000"/>
              </a:spcBef>
              <a:spcAft>
                <a:spcPts val="0"/>
              </a:spcAft>
              <a:buClr>
                <a:schemeClr val="dk1"/>
              </a:buClr>
              <a:buSzPts val="2800"/>
              <a:buChar char="•"/>
            </a:pPr>
            <a:r>
              <a:rPr lang="en-US" sz="2800" dirty="0">
                <a:solidFill>
                  <a:schemeClr val="dk1"/>
                </a:solidFill>
                <a:latin typeface="Calibri"/>
                <a:ea typeface="Calibri"/>
                <a:cs typeface="Calibri"/>
                <a:sym typeface="Calibri"/>
              </a:rPr>
              <a:t>270,000 Americans die each year due to sepsis</a:t>
            </a:r>
            <a:endParaRPr sz="2800" dirty="0">
              <a:solidFill>
                <a:schemeClr val="dk1"/>
              </a:solidFill>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2800"/>
              <a:buChar char="•"/>
            </a:pPr>
            <a:r>
              <a:rPr lang="en-US" sz="2800" dirty="0">
                <a:solidFill>
                  <a:schemeClr val="dk1"/>
                </a:solidFill>
                <a:latin typeface="Calibri"/>
                <a:ea typeface="Calibri"/>
                <a:cs typeface="Calibri"/>
                <a:sym typeface="Calibri"/>
              </a:rPr>
              <a:t>⅓ who develop sepsis will die</a:t>
            </a:r>
            <a:endParaRPr sz="2800" dirty="0">
              <a:solidFill>
                <a:schemeClr val="dk1"/>
              </a:solidFill>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2800"/>
              <a:buChar char="•"/>
            </a:pPr>
            <a:r>
              <a:rPr lang="en-US" sz="2800" dirty="0">
                <a:solidFill>
                  <a:schemeClr val="dk1"/>
                </a:solidFill>
                <a:latin typeface="Calibri"/>
                <a:ea typeface="Calibri"/>
                <a:cs typeface="Calibri"/>
                <a:sym typeface="Calibri"/>
              </a:rPr>
              <a:t>Survivors left with life-altering adverse effects:</a:t>
            </a:r>
            <a:endParaRPr sz="2800" dirty="0">
              <a:solidFill>
                <a:schemeClr val="dk1"/>
              </a:solidFill>
              <a:latin typeface="Calibri"/>
              <a:ea typeface="Calibri"/>
              <a:cs typeface="Calibri"/>
              <a:sym typeface="Calibri"/>
            </a:endParaRPr>
          </a:p>
          <a:p>
            <a:pPr marL="685800" lvl="1" indent="-292100" algn="l" rtl="0">
              <a:lnSpc>
                <a:spcPct val="90000"/>
              </a:lnSpc>
              <a:spcBef>
                <a:spcPts val="1000"/>
              </a:spcBef>
              <a:spcAft>
                <a:spcPts val="0"/>
              </a:spcAft>
              <a:buClr>
                <a:schemeClr val="dk1"/>
              </a:buClr>
              <a:buSzPts val="2800"/>
              <a:buChar char="•"/>
            </a:pPr>
            <a:r>
              <a:rPr lang="en-US" sz="2800" dirty="0">
                <a:solidFill>
                  <a:schemeClr val="dk1"/>
                </a:solidFill>
                <a:latin typeface="Calibri"/>
                <a:ea typeface="Calibri"/>
                <a:cs typeface="Calibri"/>
                <a:sym typeface="Calibri"/>
              </a:rPr>
              <a:t>PTSD </a:t>
            </a:r>
            <a:endParaRPr sz="2800" dirty="0">
              <a:solidFill>
                <a:schemeClr val="dk1"/>
              </a:solidFill>
              <a:latin typeface="Calibri"/>
              <a:ea typeface="Calibri"/>
              <a:cs typeface="Calibri"/>
              <a:sym typeface="Calibri"/>
            </a:endParaRPr>
          </a:p>
          <a:p>
            <a:pPr marL="685800" lvl="1" indent="-292100" algn="l" rtl="0">
              <a:lnSpc>
                <a:spcPct val="90000"/>
              </a:lnSpc>
              <a:spcBef>
                <a:spcPts val="1000"/>
              </a:spcBef>
              <a:spcAft>
                <a:spcPts val="0"/>
              </a:spcAft>
              <a:buClr>
                <a:schemeClr val="dk1"/>
              </a:buClr>
              <a:buSzPts val="2800"/>
              <a:buChar char="•"/>
            </a:pPr>
            <a:r>
              <a:rPr lang="en-US" sz="2800" dirty="0">
                <a:solidFill>
                  <a:schemeClr val="dk1"/>
                </a:solidFill>
                <a:latin typeface="Calibri"/>
                <a:ea typeface="Calibri"/>
                <a:cs typeface="Calibri"/>
                <a:sym typeface="Calibri"/>
              </a:rPr>
              <a:t>chronic pain and fatigue</a:t>
            </a:r>
            <a:endParaRPr sz="2800" dirty="0">
              <a:solidFill>
                <a:schemeClr val="dk1"/>
              </a:solidFill>
              <a:latin typeface="Calibri"/>
              <a:ea typeface="Calibri"/>
              <a:cs typeface="Calibri"/>
              <a:sym typeface="Calibri"/>
            </a:endParaRPr>
          </a:p>
          <a:p>
            <a:pPr marL="685800" lvl="1" indent="-292100" algn="l" rtl="0">
              <a:lnSpc>
                <a:spcPct val="90000"/>
              </a:lnSpc>
              <a:spcBef>
                <a:spcPts val="1000"/>
              </a:spcBef>
              <a:spcAft>
                <a:spcPts val="0"/>
              </a:spcAft>
              <a:buClr>
                <a:schemeClr val="dk1"/>
              </a:buClr>
              <a:buSzPts val="2800"/>
              <a:buChar char="•"/>
            </a:pPr>
            <a:r>
              <a:rPr lang="en-US" sz="2800" dirty="0">
                <a:solidFill>
                  <a:schemeClr val="dk1"/>
                </a:solidFill>
                <a:latin typeface="Calibri"/>
                <a:ea typeface="Calibri"/>
                <a:cs typeface="Calibri"/>
                <a:sym typeface="Calibri"/>
              </a:rPr>
              <a:t>amputations</a:t>
            </a:r>
            <a:endParaRPr sz="2800" dirty="0">
              <a:solidFill>
                <a:schemeClr val="dk1"/>
              </a:solidFill>
              <a:latin typeface="Calibri"/>
              <a:ea typeface="Calibri"/>
              <a:cs typeface="Calibri"/>
              <a:sym typeface="Calibri"/>
            </a:endParaRPr>
          </a:p>
          <a:p>
            <a:pPr marL="685800" lvl="1" indent="-292100" algn="l" rtl="0">
              <a:lnSpc>
                <a:spcPct val="90000"/>
              </a:lnSpc>
              <a:spcBef>
                <a:spcPts val="1000"/>
              </a:spcBef>
              <a:spcAft>
                <a:spcPts val="0"/>
              </a:spcAft>
              <a:buClr>
                <a:schemeClr val="dk1"/>
              </a:buClr>
              <a:buSzPts val="2800"/>
              <a:buChar char="•"/>
            </a:pPr>
            <a:r>
              <a:rPr lang="en-US" sz="2800" dirty="0">
                <a:solidFill>
                  <a:schemeClr val="dk1"/>
                </a:solidFill>
                <a:latin typeface="Calibri"/>
                <a:ea typeface="Calibri"/>
                <a:cs typeface="Calibri"/>
                <a:sym typeface="Calibri"/>
              </a:rPr>
              <a:t>organ dysfunction</a:t>
            </a:r>
            <a:endParaRPr dirty="0">
              <a:latin typeface="Calibri"/>
              <a:ea typeface="Calibri"/>
              <a:cs typeface="Calibri"/>
              <a:sym typeface="Calibri"/>
            </a:endParaRPr>
          </a:p>
        </p:txBody>
      </p:sp>
      <p:sp>
        <p:nvSpPr>
          <p:cNvPr id="99" name="Google Shape;99;p2"/>
          <p:cNvSpPr/>
          <p:nvPr/>
        </p:nvSpPr>
        <p:spPr>
          <a:xfrm>
            <a:off x="8066087" y="2561953"/>
            <a:ext cx="4386474" cy="1895346"/>
          </a:xfrm>
          <a:prstGeom prst="irregularSeal2">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500" b="1" dirty="0"/>
              <a:t>270,000</a:t>
            </a:r>
            <a:endParaRPr sz="25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497;p57">
            <a:extLst>
              <a:ext uri="{FF2B5EF4-FFF2-40B4-BE49-F238E27FC236}">
                <a16:creationId xmlns:a16="http://schemas.microsoft.com/office/drawing/2014/main" id="{327C92BA-618F-47ED-BE0C-AF3DA321CCB8}"/>
              </a:ext>
            </a:extLst>
          </p:cNvPr>
          <p:cNvSpPr/>
          <p:nvPr/>
        </p:nvSpPr>
        <p:spPr>
          <a:xfrm>
            <a:off x="5824502" y="2637160"/>
            <a:ext cx="4788297" cy="262839"/>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7" name="Google Shape;497;p57">
            <a:extLst>
              <a:ext uri="{FF2B5EF4-FFF2-40B4-BE49-F238E27FC236}">
                <a16:creationId xmlns:a16="http://schemas.microsoft.com/office/drawing/2014/main" id="{BDAE6903-3962-4F2E-A2C6-203E0A76C161}"/>
              </a:ext>
            </a:extLst>
          </p:cNvPr>
          <p:cNvSpPr/>
          <p:nvPr/>
        </p:nvSpPr>
        <p:spPr>
          <a:xfrm>
            <a:off x="5824502" y="2918397"/>
            <a:ext cx="4788297" cy="262839"/>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8" name="Google Shape;497;p57">
            <a:extLst>
              <a:ext uri="{FF2B5EF4-FFF2-40B4-BE49-F238E27FC236}">
                <a16:creationId xmlns:a16="http://schemas.microsoft.com/office/drawing/2014/main" id="{55A284A9-A2EE-4A6C-9CD3-1C161B7C592C}"/>
              </a:ext>
            </a:extLst>
          </p:cNvPr>
          <p:cNvSpPr/>
          <p:nvPr/>
        </p:nvSpPr>
        <p:spPr>
          <a:xfrm>
            <a:off x="5824502" y="3192041"/>
            <a:ext cx="4788297" cy="262839"/>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9" name="Google Shape;497;p57">
            <a:extLst>
              <a:ext uri="{FF2B5EF4-FFF2-40B4-BE49-F238E27FC236}">
                <a16:creationId xmlns:a16="http://schemas.microsoft.com/office/drawing/2014/main" id="{0DE51A33-D547-4C43-AE31-34E694EA3734}"/>
              </a:ext>
            </a:extLst>
          </p:cNvPr>
          <p:cNvSpPr/>
          <p:nvPr/>
        </p:nvSpPr>
        <p:spPr>
          <a:xfrm>
            <a:off x="5824502" y="3468225"/>
            <a:ext cx="4788297" cy="262839"/>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8" name="Text Placeholder 27">
            <a:extLst>
              <a:ext uri="{FF2B5EF4-FFF2-40B4-BE49-F238E27FC236}">
                <a16:creationId xmlns:a16="http://schemas.microsoft.com/office/drawing/2014/main" id="{0BA2DDA1-812E-489D-B898-F2D6D5A39C5D}"/>
              </a:ext>
            </a:extLst>
          </p:cNvPr>
          <p:cNvSpPr>
            <a:spLocks noGrp="1"/>
          </p:cNvSpPr>
          <p:nvPr>
            <p:ph type="body" sz="quarter" idx="10"/>
          </p:nvPr>
        </p:nvSpPr>
        <p:spPr>
          <a:xfrm>
            <a:off x="1878399" y="2866769"/>
            <a:ext cx="3008698" cy="2860588"/>
          </a:xfrm>
        </p:spPr>
        <p:txBody>
          <a:bodyPr/>
          <a:lstStyle/>
          <a:p>
            <a:r>
              <a:rPr lang="en-US" dirty="0"/>
              <a:t>A 45-year-old female client with a diagnosis of diabetes mellitus type 2 and osteomyelitis is preparing for discharge following debridement of a right foot ulcer and several days of IV vancomycin infusion. The client is scheduled to be discharged with a peripherally inserted central catheter (PICC) in the left antecubital space so she can continue to receive intravenous antibiotics at home. The client is awake and confused and reports feeling anxious and “a little short of breath.” Lungs are clear to auscultation. The client reports pain at the surgical site of 6/10. The right foot dressing and PICC dressing are dry and intact. Oral and IV intake for the past 24 hours: 2200 mL. Urine output: 420 mL.</a:t>
            </a:r>
          </a:p>
        </p:txBody>
      </p:sp>
      <p:sp>
        <p:nvSpPr>
          <p:cNvPr id="29" name="Text Placeholder 28">
            <a:extLst>
              <a:ext uri="{FF2B5EF4-FFF2-40B4-BE49-F238E27FC236}">
                <a16:creationId xmlns:a16="http://schemas.microsoft.com/office/drawing/2014/main" id="{49E89037-1C7E-4E17-B74E-8350D1E90F82}"/>
              </a:ext>
            </a:extLst>
          </p:cNvPr>
          <p:cNvSpPr>
            <a:spLocks noGrp="1"/>
          </p:cNvSpPr>
          <p:nvPr>
            <p:ph type="body" sz="quarter" idx="11"/>
          </p:nvPr>
        </p:nvSpPr>
        <p:spPr>
          <a:xfrm>
            <a:off x="1878399" y="1433513"/>
            <a:ext cx="3008698" cy="345860"/>
          </a:xfrm>
        </p:spPr>
        <p:txBody>
          <a:bodyPr/>
          <a:lstStyle/>
          <a:p>
            <a:r>
              <a:rPr lang="en-US" dirty="0"/>
              <a:t>Case Study:</a:t>
            </a:r>
          </a:p>
        </p:txBody>
      </p:sp>
      <p:sp>
        <p:nvSpPr>
          <p:cNvPr id="30" name="Text Placeholder 29">
            <a:extLst>
              <a:ext uri="{FF2B5EF4-FFF2-40B4-BE49-F238E27FC236}">
                <a16:creationId xmlns:a16="http://schemas.microsoft.com/office/drawing/2014/main" id="{507AC98F-A181-473D-9D73-CB3375ECE6A3}"/>
              </a:ext>
            </a:extLst>
          </p:cNvPr>
          <p:cNvSpPr>
            <a:spLocks noGrp="1"/>
          </p:cNvSpPr>
          <p:nvPr>
            <p:ph type="body" sz="quarter" idx="12"/>
          </p:nvPr>
        </p:nvSpPr>
        <p:spPr>
          <a:xfrm>
            <a:off x="1878398" y="1927010"/>
            <a:ext cx="3008697" cy="612304"/>
          </a:xfrm>
        </p:spPr>
        <p:txBody>
          <a:bodyPr/>
          <a:lstStyle/>
          <a:p>
            <a:r>
              <a:rPr lang="en-US" dirty="0"/>
              <a:t>DM, discharge with PICC</a:t>
            </a:r>
          </a:p>
        </p:txBody>
      </p:sp>
      <p:sp>
        <p:nvSpPr>
          <p:cNvPr id="34" name="Google Shape;500;p57">
            <a:extLst>
              <a:ext uri="{FF2B5EF4-FFF2-40B4-BE49-F238E27FC236}">
                <a16:creationId xmlns:a16="http://schemas.microsoft.com/office/drawing/2014/main" id="{2C1855AD-5CC5-4DBB-B2BC-69DD6CA07433}"/>
              </a:ext>
            </a:extLst>
          </p:cNvPr>
          <p:cNvSpPr txBox="1"/>
          <p:nvPr/>
        </p:nvSpPr>
        <p:spPr>
          <a:xfrm>
            <a:off x="5730903" y="958712"/>
            <a:ext cx="6098697" cy="1125295"/>
          </a:xfrm>
          <a:prstGeom prst="rect">
            <a:avLst/>
          </a:prstGeom>
          <a:noFill/>
          <a:ln>
            <a:noFill/>
          </a:ln>
        </p:spPr>
        <p:txBody>
          <a:bodyPr spcFirstLastPara="1" wrap="square" lIns="91440" tIns="34275" rIns="91425" bIns="34275" anchor="t" anchorCtr="0">
            <a:noAutofit/>
          </a:bodyPr>
          <a:lstStyle/>
          <a:p>
            <a:pPr marL="0" marR="0" lvl="0" indent="0" algn="l" defTabSz="914400" rtl="0" eaLnBrk="1" fontAlgn="auto" latinLnBrk="0" hangingPunct="1">
              <a:lnSpc>
                <a:spcPct val="114000"/>
              </a:lnSpc>
              <a:spcBef>
                <a:spcPts val="0"/>
              </a:spcBef>
              <a:spcAft>
                <a:spcPts val="0"/>
              </a:spcAft>
              <a:buClr>
                <a:srgbClr val="44546A"/>
              </a:buClr>
              <a:buSzPts val="2400"/>
              <a:buFont typeface="Arial"/>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Read the case study provided, then refer to the case study to answer the question.</a:t>
            </a:r>
          </a:p>
          <a:p>
            <a:pPr marL="0" marR="0" lvl="0" indent="0" algn="l" defTabSz="914400" rtl="0" eaLnBrk="1" fontAlgn="auto" latinLnBrk="0" hangingPunct="1">
              <a:lnSpc>
                <a:spcPct val="114000"/>
              </a:lnSpc>
              <a:spcBef>
                <a:spcPts val="0"/>
              </a:spcBef>
              <a:spcAft>
                <a:spcPts val="0"/>
              </a:spcAft>
              <a:buClr>
                <a:srgbClr val="44546A"/>
              </a:buClr>
              <a:buSzPts val="2400"/>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Highlight the significant assessment findings that should be reported to the health care provider following the assessment?</a:t>
            </a:r>
          </a:p>
          <a:p>
            <a:pPr marL="0" marR="0" lvl="0" indent="0" algn="l" defTabSz="914400" rtl="0" eaLnBrk="1" fontAlgn="auto" latinLnBrk="0" hangingPunct="1">
              <a:lnSpc>
                <a:spcPct val="114000"/>
              </a:lnSpc>
              <a:spcBef>
                <a:spcPts val="0"/>
              </a:spcBef>
              <a:spcAft>
                <a:spcPts val="0"/>
              </a:spcAft>
              <a:buClr>
                <a:srgbClr val="44546A"/>
              </a:buClr>
              <a:buSzPts val="2400"/>
              <a:buFont typeface="Arial"/>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Arial"/>
              <a:cs typeface="Arial"/>
              <a:sym typeface="Arial"/>
            </a:endParaRPr>
          </a:p>
          <a:p>
            <a:pPr marL="0" marR="0" lvl="0" indent="0" algn="l" defTabSz="914400" rtl="0" eaLnBrk="1" fontAlgn="auto" latinLnBrk="0" hangingPunct="1">
              <a:lnSpc>
                <a:spcPct val="114000"/>
              </a:lnSpc>
              <a:spcBef>
                <a:spcPts val="0"/>
              </a:spcBef>
              <a:spcAft>
                <a:spcPts val="0"/>
              </a:spcAft>
              <a:buClr>
                <a:srgbClr val="44546A"/>
              </a:buClr>
              <a:buSzPts val="2400"/>
              <a:buFont typeface="Arial"/>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Arial"/>
                <a:cs typeface="Arial"/>
                <a:sym typeface="Arial"/>
              </a:rPr>
              <a:t>Vital Signs:</a:t>
            </a:r>
            <a:br>
              <a:rPr kumimoji="0" lang="en-US" sz="825" b="1" i="0" u="none" strike="noStrike" kern="1200" cap="none" spc="0" normalizeH="0" baseline="0" noProof="0" dirty="0">
                <a:ln>
                  <a:noFill/>
                </a:ln>
                <a:solidFill>
                  <a:prstClr val="black"/>
                </a:solidFill>
                <a:effectLst/>
                <a:uLnTx/>
                <a:uFillTx/>
                <a:latin typeface="Arial"/>
                <a:ea typeface="Arial"/>
                <a:cs typeface="Arial"/>
                <a:sym typeface="Arial"/>
              </a:rPr>
            </a:br>
            <a:endParaRPr kumimoji="0" sz="825" b="1" i="0" u="none" strike="noStrike" kern="1200" cap="none" spc="0" normalizeH="0" baseline="0" noProof="0" dirty="0">
              <a:ln>
                <a:noFill/>
              </a:ln>
              <a:solidFill>
                <a:prstClr val="black"/>
              </a:solidFill>
              <a:effectLst/>
              <a:uLnTx/>
              <a:uFillTx/>
              <a:latin typeface="Arial"/>
              <a:ea typeface="Arial"/>
              <a:cs typeface="Arial"/>
              <a:sym typeface="Arial"/>
            </a:endParaRPr>
          </a:p>
        </p:txBody>
      </p:sp>
      <p:graphicFrame>
        <p:nvGraphicFramePr>
          <p:cNvPr id="35" name="Google Shape;503;p57">
            <a:extLst>
              <a:ext uri="{FF2B5EF4-FFF2-40B4-BE49-F238E27FC236}">
                <a16:creationId xmlns:a16="http://schemas.microsoft.com/office/drawing/2014/main" id="{A78FBA51-DF49-4EE2-A852-FC645A2EFC19}"/>
              </a:ext>
            </a:extLst>
          </p:cNvPr>
          <p:cNvGraphicFramePr/>
          <p:nvPr>
            <p:extLst>
              <p:ext uri="{D42A27DB-BD31-4B8C-83A1-F6EECF244321}">
                <p14:modId xmlns:p14="http://schemas.microsoft.com/office/powerpoint/2010/main" val="2451275849"/>
              </p:ext>
            </p:extLst>
          </p:nvPr>
        </p:nvGraphicFramePr>
        <p:xfrm>
          <a:off x="5824502" y="2084007"/>
          <a:ext cx="4788297" cy="1668780"/>
        </p:xfrm>
        <a:graphic>
          <a:graphicData uri="http://schemas.openxmlformats.org/drawingml/2006/table">
            <a:tbl>
              <a:tblPr firstRow="1" bandRow="1">
                <a:noFill/>
              </a:tblPr>
              <a:tblGrid>
                <a:gridCol w="2139281">
                  <a:extLst>
                    <a:ext uri="{9D8B030D-6E8A-4147-A177-3AD203B41FA5}">
                      <a16:colId xmlns:a16="http://schemas.microsoft.com/office/drawing/2014/main" val="20000"/>
                    </a:ext>
                  </a:extLst>
                </a:gridCol>
                <a:gridCol w="2649016">
                  <a:extLst>
                    <a:ext uri="{9D8B030D-6E8A-4147-A177-3AD203B41FA5}">
                      <a16:colId xmlns:a16="http://schemas.microsoft.com/office/drawing/2014/main" val="20001"/>
                    </a:ext>
                  </a:extLst>
                </a:gridCol>
              </a:tblGrid>
              <a:tr h="198125">
                <a:tc>
                  <a:txBody>
                    <a:bodyPr/>
                    <a:lstStyle/>
                    <a:p>
                      <a:pPr marL="0" marR="0" lvl="0" indent="0" algn="l" rtl="0">
                        <a:lnSpc>
                          <a:spcPct val="100000"/>
                        </a:lnSpc>
                        <a:spcBef>
                          <a:spcPts val="0"/>
                        </a:spcBef>
                        <a:spcAft>
                          <a:spcPts val="0"/>
                        </a:spcAft>
                        <a:buNone/>
                      </a:pPr>
                      <a:r>
                        <a:rPr lang="en-US" sz="1200" b="0" i="0" u="sng" strike="noStrike" cap="none" dirty="0">
                          <a:solidFill>
                            <a:srgbClr val="000000"/>
                          </a:solidFill>
                          <a:latin typeface="+mn-lt"/>
                          <a:ea typeface="Arial"/>
                          <a:cs typeface="Arial"/>
                          <a:sym typeface="Arial"/>
                        </a:rPr>
                        <a:t>Parameter</a:t>
                      </a:r>
                      <a:endParaRPr sz="1200" b="0" i="0" u="sng" strike="noStrike" cap="none" dirty="0">
                        <a:solidFill>
                          <a:srgbClr val="000000"/>
                        </a:solidFill>
                        <a:latin typeface="+mn-lt"/>
                        <a:ea typeface="Arial"/>
                        <a:cs typeface="Arial"/>
                        <a:sym typeface="Arial"/>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FED9"/>
                    </a:solidFill>
                  </a:tcPr>
                </a:tc>
                <a:tc>
                  <a:txBody>
                    <a:bodyPr/>
                    <a:lstStyle/>
                    <a:p>
                      <a:pPr marL="0" marR="0" lvl="0" indent="0" algn="l" rtl="0">
                        <a:lnSpc>
                          <a:spcPct val="100000"/>
                        </a:lnSpc>
                        <a:spcBef>
                          <a:spcPts val="0"/>
                        </a:spcBef>
                        <a:spcAft>
                          <a:spcPts val="0"/>
                        </a:spcAft>
                        <a:buNone/>
                      </a:pPr>
                      <a:r>
                        <a:rPr lang="en-US" sz="1200" u="sng" strike="noStrike" cap="none" dirty="0">
                          <a:latin typeface="+mn-lt"/>
                        </a:rPr>
                        <a:t>Result</a:t>
                      </a:r>
                      <a:endParaRPr sz="1200" u="sng"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FED9"/>
                    </a:solidFill>
                  </a:tcPr>
                </a:tc>
                <a:extLst>
                  <a:ext uri="{0D108BD9-81ED-4DB2-BD59-A6C34878D82A}">
                    <a16:rowId xmlns:a16="http://schemas.microsoft.com/office/drawing/2014/main" val="10000"/>
                  </a:ext>
                </a:extLst>
              </a:tr>
              <a:tr h="198125">
                <a:tc>
                  <a:txBody>
                    <a:bodyPr/>
                    <a:lstStyle/>
                    <a:p>
                      <a:pPr marL="0" marR="0" lvl="0" indent="0" algn="l" rtl="0">
                        <a:lnSpc>
                          <a:spcPct val="100000"/>
                        </a:lnSpc>
                        <a:spcBef>
                          <a:spcPts val="0"/>
                        </a:spcBef>
                        <a:spcAft>
                          <a:spcPts val="0"/>
                        </a:spcAft>
                        <a:buNone/>
                      </a:pPr>
                      <a:r>
                        <a:rPr lang="en-US" sz="1200" u="none" strike="noStrike" cap="none" dirty="0">
                          <a:latin typeface="+mn-lt"/>
                        </a:rPr>
                        <a:t>Heart rate</a:t>
                      </a: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108, regular</a:t>
                      </a:r>
                      <a:endParaRPr sz="1200" b="0" i="0" u="none" strike="noStrike" cap="none" dirty="0">
                        <a:solidFill>
                          <a:srgbClr val="000000"/>
                        </a:solidFill>
                        <a:latin typeface="+mn-lt"/>
                        <a:ea typeface="Arial"/>
                        <a:cs typeface="Arial"/>
                        <a:sym typeface="Arial"/>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98125">
                <a:tc>
                  <a:txBody>
                    <a:bodyPr/>
                    <a:lstStyle/>
                    <a:p>
                      <a:pPr marL="0" marR="0" lvl="0" indent="0" algn="l" rtl="0">
                        <a:lnSpc>
                          <a:spcPct val="100000"/>
                        </a:lnSpc>
                        <a:spcBef>
                          <a:spcPts val="0"/>
                        </a:spcBef>
                        <a:spcAft>
                          <a:spcPts val="0"/>
                        </a:spcAft>
                        <a:buNone/>
                      </a:pPr>
                      <a:r>
                        <a:rPr lang="en-US" sz="1200" u="none" strike="noStrike" cap="none" dirty="0">
                          <a:latin typeface="+mn-lt"/>
                        </a:rPr>
                        <a:t>SpO</a:t>
                      </a:r>
                      <a:r>
                        <a:rPr lang="en-US" sz="1200" u="none" strike="noStrike" cap="none" baseline="-25000" dirty="0">
                          <a:latin typeface="+mn-lt"/>
                        </a:rPr>
                        <a:t>2</a:t>
                      </a:r>
                      <a:endParaRPr sz="1200" u="none" strike="noStrike" cap="none" baseline="-25000"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88% on RA</a:t>
                      </a: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98125">
                <a:tc>
                  <a:txBody>
                    <a:bodyPr/>
                    <a:lstStyle/>
                    <a:p>
                      <a:pPr marL="0" marR="0" lvl="0" indent="0" algn="l" rtl="0">
                        <a:lnSpc>
                          <a:spcPct val="100000"/>
                        </a:lnSpc>
                        <a:spcBef>
                          <a:spcPts val="0"/>
                        </a:spcBef>
                        <a:spcAft>
                          <a:spcPts val="0"/>
                        </a:spcAft>
                        <a:buNone/>
                      </a:pPr>
                      <a:r>
                        <a:rPr lang="en-US" sz="1200" u="none" strike="noStrike" cap="none" dirty="0">
                          <a:latin typeface="+mn-lt"/>
                        </a:rPr>
                        <a:t>Blood pressure</a:t>
                      </a: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92/56 mm Hg</a:t>
                      </a:r>
                      <a:endParaRPr sz="1200" b="0" i="0" u="none" strike="noStrike" cap="none" dirty="0">
                        <a:solidFill>
                          <a:srgbClr val="000000"/>
                        </a:solidFill>
                        <a:latin typeface="+mn-lt"/>
                        <a:ea typeface="Arial"/>
                        <a:cs typeface="Arial"/>
                        <a:sym typeface="Arial"/>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8125">
                <a:tc>
                  <a:txBody>
                    <a:bodyPr/>
                    <a:lstStyle/>
                    <a:p>
                      <a:pPr marL="0" marR="0" lvl="0" indent="0" algn="l" rtl="0">
                        <a:lnSpc>
                          <a:spcPct val="100000"/>
                        </a:lnSpc>
                        <a:spcBef>
                          <a:spcPts val="0"/>
                        </a:spcBef>
                        <a:spcAft>
                          <a:spcPts val="0"/>
                        </a:spcAft>
                        <a:buNone/>
                      </a:pPr>
                      <a:r>
                        <a:rPr lang="en-US" sz="1200" u="none" strike="noStrike" cap="none" dirty="0">
                          <a:latin typeface="+mn-lt"/>
                        </a:rPr>
                        <a:t>Oral temperature</a:t>
                      </a: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101°F (38.3°C)</a:t>
                      </a: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98125">
                <a:tc>
                  <a:txBody>
                    <a:bodyPr/>
                    <a:lstStyle/>
                    <a:p>
                      <a:pPr marL="0" marR="0" lvl="0" indent="0" algn="l" rtl="0">
                        <a:lnSpc>
                          <a:spcPct val="100000"/>
                        </a:lnSpc>
                        <a:spcBef>
                          <a:spcPts val="0"/>
                        </a:spcBef>
                        <a:spcAft>
                          <a:spcPts val="0"/>
                        </a:spcAft>
                        <a:buNone/>
                      </a:pPr>
                      <a:r>
                        <a:rPr lang="en-US" sz="1200" u="none" strike="noStrike" cap="none" dirty="0">
                          <a:latin typeface="+mn-lt"/>
                        </a:rPr>
                        <a:t>Respiratory rate</a:t>
                      </a: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28/minute</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293634076"/>
                  </a:ext>
                </a:extLst>
              </a:tr>
            </a:tbl>
          </a:graphicData>
        </a:graphic>
      </p:graphicFrame>
      <p:sp>
        <p:nvSpPr>
          <p:cNvPr id="10" name="Google Shape;499;p57">
            <a:extLst>
              <a:ext uri="{FF2B5EF4-FFF2-40B4-BE49-F238E27FC236}">
                <a16:creationId xmlns:a16="http://schemas.microsoft.com/office/drawing/2014/main" id="{C74715FF-F7A8-416B-90B5-3295C163EB1F}"/>
              </a:ext>
            </a:extLst>
          </p:cNvPr>
          <p:cNvSpPr/>
          <p:nvPr/>
        </p:nvSpPr>
        <p:spPr>
          <a:xfrm>
            <a:off x="3873303" y="4374485"/>
            <a:ext cx="878698" cy="194872"/>
          </a:xfrm>
          <a:prstGeom prst="rect">
            <a:avLst/>
          </a:prstGeom>
          <a:solidFill>
            <a:srgbClr val="FFFF00">
              <a:alpha val="40000"/>
            </a:srgbClr>
          </a:solidFill>
          <a:ln>
            <a:noFill/>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1" name="Google Shape;499;p57">
            <a:extLst>
              <a:ext uri="{FF2B5EF4-FFF2-40B4-BE49-F238E27FC236}">
                <a16:creationId xmlns:a16="http://schemas.microsoft.com/office/drawing/2014/main" id="{D1FA4DEC-0513-4EB5-A7A3-D321F50750EE}"/>
              </a:ext>
            </a:extLst>
          </p:cNvPr>
          <p:cNvSpPr/>
          <p:nvPr/>
        </p:nvSpPr>
        <p:spPr>
          <a:xfrm>
            <a:off x="1965600" y="4557019"/>
            <a:ext cx="2786401" cy="194872"/>
          </a:xfrm>
          <a:prstGeom prst="rect">
            <a:avLst/>
          </a:prstGeom>
          <a:solidFill>
            <a:srgbClr val="FFFF00">
              <a:alpha val="40000"/>
            </a:srgbClr>
          </a:solidFill>
          <a:ln>
            <a:noFill/>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Google Shape;499;p57">
            <a:extLst>
              <a:ext uri="{FF2B5EF4-FFF2-40B4-BE49-F238E27FC236}">
                <a16:creationId xmlns:a16="http://schemas.microsoft.com/office/drawing/2014/main" id="{B93C0C23-22D6-44E2-89BF-6591E5232FED}"/>
              </a:ext>
            </a:extLst>
          </p:cNvPr>
          <p:cNvSpPr/>
          <p:nvPr/>
        </p:nvSpPr>
        <p:spPr>
          <a:xfrm>
            <a:off x="1965600" y="4715309"/>
            <a:ext cx="518400" cy="219115"/>
          </a:xfrm>
          <a:prstGeom prst="rect">
            <a:avLst/>
          </a:prstGeom>
          <a:solidFill>
            <a:srgbClr val="FFFF00">
              <a:alpha val="40000"/>
            </a:srgbClr>
          </a:solidFill>
          <a:ln>
            <a:noFill/>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3" name="Google Shape;499;p57">
            <a:extLst>
              <a:ext uri="{FF2B5EF4-FFF2-40B4-BE49-F238E27FC236}">
                <a16:creationId xmlns:a16="http://schemas.microsoft.com/office/drawing/2014/main" id="{6D5C5C3C-2F98-4B78-9650-689642DD1778}"/>
              </a:ext>
            </a:extLst>
          </p:cNvPr>
          <p:cNvSpPr/>
          <p:nvPr/>
        </p:nvSpPr>
        <p:spPr>
          <a:xfrm>
            <a:off x="2833199" y="4883807"/>
            <a:ext cx="1918802" cy="194872"/>
          </a:xfrm>
          <a:prstGeom prst="rect">
            <a:avLst/>
          </a:prstGeom>
          <a:solidFill>
            <a:srgbClr val="FFFF00">
              <a:alpha val="40000"/>
            </a:srgbClr>
          </a:solidFill>
          <a:ln>
            <a:noFill/>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4" name="Google Shape;499;p57">
            <a:extLst>
              <a:ext uri="{FF2B5EF4-FFF2-40B4-BE49-F238E27FC236}">
                <a16:creationId xmlns:a16="http://schemas.microsoft.com/office/drawing/2014/main" id="{4645A317-DCF1-4F62-9DB2-A76FC02B042D}"/>
              </a:ext>
            </a:extLst>
          </p:cNvPr>
          <p:cNvSpPr/>
          <p:nvPr/>
        </p:nvSpPr>
        <p:spPr>
          <a:xfrm>
            <a:off x="2922309" y="5190558"/>
            <a:ext cx="1829692" cy="194872"/>
          </a:xfrm>
          <a:prstGeom prst="rect">
            <a:avLst/>
          </a:prstGeom>
          <a:solidFill>
            <a:srgbClr val="FFFF00">
              <a:alpha val="40000"/>
            </a:srgbClr>
          </a:solidFill>
          <a:ln>
            <a:noFill/>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5" name="Google Shape;499;p57">
            <a:extLst>
              <a:ext uri="{FF2B5EF4-FFF2-40B4-BE49-F238E27FC236}">
                <a16:creationId xmlns:a16="http://schemas.microsoft.com/office/drawing/2014/main" id="{5A5D1EED-ECC7-454D-8FA6-18C63A32FA24}"/>
              </a:ext>
            </a:extLst>
          </p:cNvPr>
          <p:cNvSpPr/>
          <p:nvPr/>
        </p:nvSpPr>
        <p:spPr>
          <a:xfrm>
            <a:off x="1954502" y="5361693"/>
            <a:ext cx="2653199" cy="194872"/>
          </a:xfrm>
          <a:prstGeom prst="rect">
            <a:avLst/>
          </a:prstGeom>
          <a:solidFill>
            <a:srgbClr val="FFFF00">
              <a:alpha val="40000"/>
            </a:srgbClr>
          </a:solidFill>
          <a:ln>
            <a:noFill/>
          </a:ln>
          <a:effectLst>
            <a:outerShdw blurRad="50800" dist="50800" dir="5400000" algn="ctr" rotWithShape="0">
              <a:srgbClr val="000000">
                <a:alpha val="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20102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0BA2DDA1-812E-489D-B898-F2D6D5A39C5D}"/>
              </a:ext>
            </a:extLst>
          </p:cNvPr>
          <p:cNvSpPr>
            <a:spLocks noGrp="1"/>
          </p:cNvSpPr>
          <p:nvPr>
            <p:ph type="body" sz="quarter" idx="10"/>
          </p:nvPr>
        </p:nvSpPr>
        <p:spPr>
          <a:xfrm>
            <a:off x="1878399" y="2866769"/>
            <a:ext cx="3008698" cy="2860588"/>
          </a:xfrm>
        </p:spPr>
        <p:txBody>
          <a:bodyPr/>
          <a:lstStyle/>
          <a:p>
            <a:r>
              <a:rPr lang="en-US" dirty="0"/>
              <a:t>A 45-year-old female client with a diagnosis of diabetes mellitus type 2 and osteomyelitis is preparing for discharge following debridement of a right foot ulcer and several days of IV vancomycin infusion. The client is scheduled to be discharged with a peripherally inserted central catheter (PICC) in the left antecubital space so she can continue to receive intravenous antibiotics at home. The client is awake and confused and reports feeling anxious and “a little short of breath.” Lungs are clear to auscultation. The client reports pain at the surgical site of 6/10. The right foot dressing and PICC dressing are dry and intact. Oral and IV intake for the past 24 hours: 2200 mL. Urine output: 420 mL.</a:t>
            </a:r>
          </a:p>
        </p:txBody>
      </p:sp>
      <p:sp>
        <p:nvSpPr>
          <p:cNvPr id="29" name="Text Placeholder 28">
            <a:extLst>
              <a:ext uri="{FF2B5EF4-FFF2-40B4-BE49-F238E27FC236}">
                <a16:creationId xmlns:a16="http://schemas.microsoft.com/office/drawing/2014/main" id="{49E89037-1C7E-4E17-B74E-8350D1E90F82}"/>
              </a:ext>
            </a:extLst>
          </p:cNvPr>
          <p:cNvSpPr>
            <a:spLocks noGrp="1"/>
          </p:cNvSpPr>
          <p:nvPr>
            <p:ph type="body" sz="quarter" idx="11"/>
          </p:nvPr>
        </p:nvSpPr>
        <p:spPr>
          <a:xfrm>
            <a:off x="1878399" y="1433513"/>
            <a:ext cx="3008698" cy="345860"/>
          </a:xfrm>
        </p:spPr>
        <p:txBody>
          <a:bodyPr/>
          <a:lstStyle/>
          <a:p>
            <a:r>
              <a:rPr lang="en-US" dirty="0"/>
              <a:t>Case Study:</a:t>
            </a:r>
          </a:p>
        </p:txBody>
      </p:sp>
      <p:sp>
        <p:nvSpPr>
          <p:cNvPr id="30" name="Text Placeholder 29">
            <a:extLst>
              <a:ext uri="{FF2B5EF4-FFF2-40B4-BE49-F238E27FC236}">
                <a16:creationId xmlns:a16="http://schemas.microsoft.com/office/drawing/2014/main" id="{507AC98F-A181-473D-9D73-CB3375ECE6A3}"/>
              </a:ext>
            </a:extLst>
          </p:cNvPr>
          <p:cNvSpPr>
            <a:spLocks noGrp="1"/>
          </p:cNvSpPr>
          <p:nvPr>
            <p:ph type="body" sz="quarter" idx="12"/>
          </p:nvPr>
        </p:nvSpPr>
        <p:spPr>
          <a:xfrm>
            <a:off x="1878398" y="1927010"/>
            <a:ext cx="3008697" cy="612304"/>
          </a:xfrm>
        </p:spPr>
        <p:txBody>
          <a:bodyPr/>
          <a:lstStyle/>
          <a:p>
            <a:r>
              <a:rPr lang="en-US" dirty="0"/>
              <a:t>DM, discharge with PICC</a:t>
            </a:r>
          </a:p>
        </p:txBody>
      </p:sp>
      <p:sp>
        <p:nvSpPr>
          <p:cNvPr id="5" name="Shape 237">
            <a:extLst>
              <a:ext uri="{FF2B5EF4-FFF2-40B4-BE49-F238E27FC236}">
                <a16:creationId xmlns:a16="http://schemas.microsoft.com/office/drawing/2014/main" id="{7CB1E43D-7794-41FE-B61F-F3A3D708A76A}"/>
              </a:ext>
            </a:extLst>
          </p:cNvPr>
          <p:cNvSpPr txBox="1">
            <a:spLocks/>
          </p:cNvSpPr>
          <p:nvPr/>
        </p:nvSpPr>
        <p:spPr bwMode="auto">
          <a:xfrm>
            <a:off x="6330525" y="1019958"/>
            <a:ext cx="4318082" cy="77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34275" rIns="91425" bIns="34275" numCol="1" anchor="t" anchorCtr="0" compatLnSpc="1">
            <a:prstTxWarp prst="textNoShape">
              <a:avLst/>
            </a:prstTxWarp>
            <a:noAutofit/>
          </a:bodyPr>
          <a:lstStyle>
            <a:defPPr marR="0" lvl="0" algn="l" rtl="0">
              <a:lnSpc>
                <a:spcPct val="100000"/>
              </a:lnSpc>
              <a:spcBef>
                <a:spcPts val="0"/>
              </a:spcBef>
              <a:spcAft>
                <a:spcPts val="0"/>
              </a:spcAft>
            </a:defPPr>
            <a:lvl1pPr marL="0" marR="0" lvl="0" indent="0" algn="l" rtl="0" eaLnBrk="0" fontAlgn="base" hangingPunct="0">
              <a:lnSpc>
                <a:spcPct val="90000"/>
              </a:lnSpc>
              <a:spcBef>
                <a:spcPts val="10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1pPr>
            <a:lvl2pPr marL="457189" marR="0" lvl="1"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2pPr>
            <a:lvl3pPr marL="914377" marR="0" lvl="2"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3pPr>
            <a:lvl4pPr marL="1371566" marR="0" lvl="3"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4pPr>
            <a:lvl5pPr marL="1828754" marR="0" lvl="4"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5pPr>
            <a:lvl6pPr marL="2514537" marR="0" lvl="5"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726" marR="0" lvl="6"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8914" marR="0" lvl="7"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103" marR="0" lvl="8"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4000"/>
              </a:lnSpc>
              <a:spcBef>
                <a:spcPts val="0"/>
              </a:spcBef>
              <a:spcAft>
                <a:spcPts val="0"/>
              </a:spcAft>
              <a:buClr>
                <a:srgbClr val="70AD47"/>
              </a:buClr>
              <a:buSzPct val="1000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cs typeface="Times New Roman"/>
                <a:sym typeface="Times New Roman"/>
              </a:rPr>
              <a:t>Select the 3 laboratory findings that are significant for the development of sepsis. Choose only the findings that are significant.</a:t>
            </a:r>
            <a:endPar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endParaRPr>
          </a:p>
        </p:txBody>
      </p:sp>
      <p:sp>
        <p:nvSpPr>
          <p:cNvPr id="7" name="Shape 298">
            <a:extLst>
              <a:ext uri="{FF2B5EF4-FFF2-40B4-BE49-F238E27FC236}">
                <a16:creationId xmlns:a16="http://schemas.microsoft.com/office/drawing/2014/main" id="{1EEE004F-AD31-469E-A35B-D34A380A8438}"/>
              </a:ext>
            </a:extLst>
          </p:cNvPr>
          <p:cNvSpPr>
            <a:spLocks noChangeArrowheads="1"/>
          </p:cNvSpPr>
          <p:nvPr/>
        </p:nvSpPr>
        <p:spPr bwMode="auto">
          <a:xfrm>
            <a:off x="6584904" y="3079349"/>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8" name="Shape 297">
            <a:extLst>
              <a:ext uri="{FF2B5EF4-FFF2-40B4-BE49-F238E27FC236}">
                <a16:creationId xmlns:a16="http://schemas.microsoft.com/office/drawing/2014/main" id="{8F230321-BC7A-4947-A817-81B2BF290FD3}"/>
              </a:ext>
            </a:extLst>
          </p:cNvPr>
          <p:cNvSpPr>
            <a:spLocks noChangeArrowheads="1"/>
          </p:cNvSpPr>
          <p:nvPr/>
        </p:nvSpPr>
        <p:spPr bwMode="auto">
          <a:xfrm>
            <a:off x="6584904" y="2219083"/>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9" name="Shape 298">
            <a:extLst>
              <a:ext uri="{FF2B5EF4-FFF2-40B4-BE49-F238E27FC236}">
                <a16:creationId xmlns:a16="http://schemas.microsoft.com/office/drawing/2014/main" id="{77CDB444-FF0B-46F7-96B7-54C6C17E15A5}"/>
              </a:ext>
            </a:extLst>
          </p:cNvPr>
          <p:cNvSpPr>
            <a:spLocks noChangeArrowheads="1"/>
          </p:cNvSpPr>
          <p:nvPr/>
        </p:nvSpPr>
        <p:spPr bwMode="auto">
          <a:xfrm>
            <a:off x="6584904" y="2521835"/>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0" name="Shape 297">
            <a:extLst>
              <a:ext uri="{FF2B5EF4-FFF2-40B4-BE49-F238E27FC236}">
                <a16:creationId xmlns:a16="http://schemas.microsoft.com/office/drawing/2014/main" id="{A330ED09-8C40-48ED-B8E3-15929F02F74D}"/>
              </a:ext>
            </a:extLst>
          </p:cNvPr>
          <p:cNvSpPr>
            <a:spLocks noChangeArrowheads="1"/>
          </p:cNvSpPr>
          <p:nvPr/>
        </p:nvSpPr>
        <p:spPr bwMode="auto">
          <a:xfrm>
            <a:off x="6584904" y="2784872"/>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1" name="Shape 297">
            <a:extLst>
              <a:ext uri="{FF2B5EF4-FFF2-40B4-BE49-F238E27FC236}">
                <a16:creationId xmlns:a16="http://schemas.microsoft.com/office/drawing/2014/main" id="{95E3D0B5-5EB2-4920-85C9-71846AAF6F60}"/>
              </a:ext>
            </a:extLst>
          </p:cNvPr>
          <p:cNvSpPr>
            <a:spLocks noChangeArrowheads="1"/>
          </p:cNvSpPr>
          <p:nvPr/>
        </p:nvSpPr>
        <p:spPr bwMode="auto">
          <a:xfrm>
            <a:off x="6584903" y="3347073"/>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2" name="Shape 298">
            <a:extLst>
              <a:ext uri="{FF2B5EF4-FFF2-40B4-BE49-F238E27FC236}">
                <a16:creationId xmlns:a16="http://schemas.microsoft.com/office/drawing/2014/main" id="{2F4FE982-CEBE-4C14-92B9-5E4F68A73047}"/>
              </a:ext>
            </a:extLst>
          </p:cNvPr>
          <p:cNvSpPr>
            <a:spLocks noChangeArrowheads="1"/>
          </p:cNvSpPr>
          <p:nvPr/>
        </p:nvSpPr>
        <p:spPr bwMode="auto">
          <a:xfrm>
            <a:off x="6584904" y="3635307"/>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pic>
        <p:nvPicPr>
          <p:cNvPr id="15" name="Shape 310">
            <a:extLst>
              <a:ext uri="{FF2B5EF4-FFF2-40B4-BE49-F238E27FC236}">
                <a16:creationId xmlns:a16="http://schemas.microsoft.com/office/drawing/2014/main" id="{53199918-6CF9-4598-A9C9-CD11DC06C519}"/>
              </a:ext>
            </a:extLst>
          </p:cNvPr>
          <p:cNvPicPr preferRelativeResize="0">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489652" y="2664960"/>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oogle Shape;503;p57">
            <a:extLst>
              <a:ext uri="{FF2B5EF4-FFF2-40B4-BE49-F238E27FC236}">
                <a16:creationId xmlns:a16="http://schemas.microsoft.com/office/drawing/2014/main" id="{319895CD-50FA-4664-BA2D-3698ED98DD0D}"/>
              </a:ext>
            </a:extLst>
          </p:cNvPr>
          <p:cNvGraphicFramePr/>
          <p:nvPr>
            <p:extLst>
              <p:ext uri="{D42A27DB-BD31-4B8C-83A1-F6EECF244321}">
                <p14:modId xmlns:p14="http://schemas.microsoft.com/office/powerpoint/2010/main" val="2467300934"/>
              </p:ext>
            </p:extLst>
          </p:nvPr>
        </p:nvGraphicFramePr>
        <p:xfrm>
          <a:off x="6454420" y="1893570"/>
          <a:ext cx="3445579" cy="1946910"/>
        </p:xfrm>
        <a:graphic>
          <a:graphicData uri="http://schemas.openxmlformats.org/drawingml/2006/table">
            <a:tbl>
              <a:tblPr firstRow="1" bandRow="1">
                <a:noFill/>
              </a:tblPr>
              <a:tblGrid>
                <a:gridCol w="435980">
                  <a:extLst>
                    <a:ext uri="{9D8B030D-6E8A-4147-A177-3AD203B41FA5}">
                      <a16:colId xmlns:a16="http://schemas.microsoft.com/office/drawing/2014/main" val="853620425"/>
                    </a:ext>
                  </a:extLst>
                </a:gridCol>
                <a:gridCol w="3009599">
                  <a:extLst>
                    <a:ext uri="{9D8B030D-6E8A-4147-A177-3AD203B41FA5}">
                      <a16:colId xmlns:a16="http://schemas.microsoft.com/office/drawing/2014/main" val="20000"/>
                    </a:ext>
                  </a:extLst>
                </a:gridCol>
              </a:tblGrid>
              <a:tr h="198125">
                <a:tc gridSpan="2">
                  <a:txBody>
                    <a:bodyPr/>
                    <a:lstStyle/>
                    <a:p>
                      <a:pPr marL="0" marR="0" lvl="0" indent="0" algn="ctr" rtl="0">
                        <a:lnSpc>
                          <a:spcPct val="100000"/>
                        </a:lnSpc>
                        <a:spcBef>
                          <a:spcPts val="0"/>
                        </a:spcBef>
                        <a:spcAft>
                          <a:spcPts val="0"/>
                        </a:spcAft>
                        <a:buNone/>
                      </a:pPr>
                      <a:r>
                        <a:rPr lang="en-US" sz="1200" b="1" i="0" u="none" strike="noStrike" cap="none" dirty="0">
                          <a:solidFill>
                            <a:srgbClr val="000000"/>
                          </a:solidFill>
                          <a:latin typeface="+mn-lt"/>
                          <a:ea typeface="Arial"/>
                          <a:cs typeface="Arial"/>
                          <a:sym typeface="Arial"/>
                        </a:rPr>
                        <a:t>Laboratory Result</a:t>
                      </a:r>
                      <a:endParaRPr sz="1200" b="1" i="0" u="none" strike="noStrike" cap="none" dirty="0">
                        <a:solidFill>
                          <a:srgbClr val="000000"/>
                        </a:solidFill>
                        <a:latin typeface="+mn-lt"/>
                        <a:ea typeface="Arial"/>
                        <a:cs typeface="Arial"/>
                        <a:sym typeface="Arial"/>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BFED9"/>
                    </a:solidFill>
                  </a:tcPr>
                </a:tc>
                <a:tc hMerge="1">
                  <a:txBody>
                    <a:bodyPr/>
                    <a:lstStyle/>
                    <a:p>
                      <a:pPr marL="0" marR="0" lvl="0" indent="0" algn="l" rtl="0">
                        <a:lnSpc>
                          <a:spcPct val="100000"/>
                        </a:lnSpc>
                        <a:spcBef>
                          <a:spcPts val="0"/>
                        </a:spcBef>
                        <a:spcAft>
                          <a:spcPts val="0"/>
                        </a:spcAft>
                        <a:buNone/>
                      </a:pPr>
                      <a:endParaRPr sz="1200" b="0" i="0" u="none" strike="noStrike" cap="none" dirty="0">
                        <a:solidFill>
                          <a:srgbClr val="000000"/>
                        </a:solidFill>
                        <a:latin typeface="+mn-lt"/>
                        <a:ea typeface="Arial"/>
                        <a:cs typeface="Arial"/>
                        <a:sym typeface="Arial"/>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FED9"/>
                    </a:solidFill>
                  </a:tcPr>
                </a:tc>
                <a:extLst>
                  <a:ext uri="{0D108BD9-81ED-4DB2-BD59-A6C34878D82A}">
                    <a16:rowId xmlns:a16="http://schemas.microsoft.com/office/drawing/2014/main" val="10000"/>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1.  Sodium 148 mEq/L (148 mmol/L)</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98125">
                <a:tc>
                  <a:txBody>
                    <a:bodyPr/>
                    <a:lstStyle/>
                    <a:p>
                      <a:pPr marL="0" marR="0" lvl="0" indent="0" algn="l" rtl="0">
                        <a:lnSpc>
                          <a:spcPct val="100000"/>
                        </a:lnSpc>
                        <a:spcBef>
                          <a:spcPts val="0"/>
                        </a:spcBef>
                        <a:spcAft>
                          <a:spcPts val="0"/>
                        </a:spcAft>
                        <a:buNone/>
                      </a:pPr>
                      <a:endParaRPr sz="1200" u="none" strike="noStrike" cap="none" baseline="-25000"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nl-NL" sz="1200" u="none" strike="noStrike" cap="none" dirty="0">
                          <a:latin typeface="+mn-lt"/>
                        </a:rPr>
                        <a:t>2.  Potassium 4.8 mEq/L (4.8 mmol/L)</a:t>
                      </a:r>
                      <a:endParaRPr sz="1200" u="none" strike="noStrike" cap="none" baseline="-2500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3.  Creatinine 1.8 mg/dL (159.1 µmol/L)</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pt-BR" sz="1200" u="none" strike="noStrike" cap="none" dirty="0">
                          <a:latin typeface="+mn-lt"/>
                        </a:rPr>
                        <a:t>4.  Serum glucose 132 mg/dL (7.8 mmol/L)</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5.  </a:t>
                      </a:r>
                      <a:r>
                        <a:rPr lang="pl-PL" sz="1200" u="none" strike="noStrike" cap="none" dirty="0">
                          <a:latin typeface="+mn-lt"/>
                        </a:rPr>
                        <a:t>WBC</a:t>
                      </a:r>
                      <a:r>
                        <a:rPr lang="en-US" sz="1200" u="none" strike="noStrike" cap="none" dirty="0">
                          <a:latin typeface="+mn-lt"/>
                        </a:rPr>
                        <a:t>s</a:t>
                      </a:r>
                      <a:r>
                        <a:rPr lang="pl-PL" sz="1200" u="none" strike="noStrike" cap="none" dirty="0">
                          <a:latin typeface="+mn-lt"/>
                        </a:rPr>
                        <a:t> 3,800/mm</a:t>
                      </a:r>
                      <a:r>
                        <a:rPr lang="pl-PL" sz="1200" u="none" strike="noStrike" cap="none" baseline="30000" dirty="0">
                          <a:latin typeface="+mn-lt"/>
                        </a:rPr>
                        <a:t>3</a:t>
                      </a:r>
                      <a:r>
                        <a:rPr lang="pl-PL" sz="1200" u="none" strike="noStrike" cap="none" dirty="0">
                          <a:latin typeface="+mn-lt"/>
                        </a:rPr>
                        <a:t> (3.8 × 10</a:t>
                      </a:r>
                      <a:r>
                        <a:rPr lang="pl-PL" sz="1200" u="none" strike="noStrike" cap="none" baseline="30000" dirty="0">
                          <a:latin typeface="+mn-lt"/>
                        </a:rPr>
                        <a:t>9</a:t>
                      </a:r>
                      <a:r>
                        <a:rPr lang="pl-PL" sz="1200" u="none" strike="noStrike" cap="none" dirty="0">
                          <a:latin typeface="+mn-lt"/>
                        </a:rPr>
                        <a:t>/L)</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2540373641"/>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6.  Platelets 105,000/mm</a:t>
                      </a:r>
                      <a:r>
                        <a:rPr lang="en-US" sz="1200" u="none" strike="noStrike" cap="none" baseline="30000" dirty="0">
                          <a:latin typeface="+mn-lt"/>
                        </a:rPr>
                        <a:t>3</a:t>
                      </a:r>
                      <a:r>
                        <a:rPr lang="en-US" sz="1200" u="none" strike="noStrike" cap="none" dirty="0">
                          <a:latin typeface="+mn-lt"/>
                        </a:rPr>
                        <a:t> (105 × 10</a:t>
                      </a:r>
                      <a:r>
                        <a:rPr lang="en-US" sz="1200" u="none" strike="noStrike" cap="none" baseline="30000" dirty="0">
                          <a:latin typeface="+mn-lt"/>
                        </a:rPr>
                        <a:t>9</a:t>
                      </a:r>
                      <a:r>
                        <a:rPr lang="en-US" sz="1200" u="none" strike="noStrike" cap="none" dirty="0">
                          <a:latin typeface="+mn-lt"/>
                        </a:rPr>
                        <a:t>/L)</a:t>
                      </a:r>
                      <a:endParaRPr sz="1200" u="none" strike="noStrike" cap="none" baseline="3000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293634076"/>
                  </a:ext>
                </a:extLst>
              </a:tr>
            </a:tbl>
          </a:graphicData>
        </a:graphic>
      </p:graphicFrame>
      <p:pic>
        <p:nvPicPr>
          <p:cNvPr id="17" name="Shape 310">
            <a:extLst>
              <a:ext uri="{FF2B5EF4-FFF2-40B4-BE49-F238E27FC236}">
                <a16:creationId xmlns:a16="http://schemas.microsoft.com/office/drawing/2014/main" id="{0AA2E237-B418-41E6-B1B2-FF1A02F6629A}"/>
              </a:ext>
            </a:extLst>
          </p:cNvPr>
          <p:cNvPicPr preferRelativeResize="0">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489652" y="3222693"/>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Shape 310">
            <a:extLst>
              <a:ext uri="{FF2B5EF4-FFF2-40B4-BE49-F238E27FC236}">
                <a16:creationId xmlns:a16="http://schemas.microsoft.com/office/drawing/2014/main" id="{95CFEEC6-8FA9-48B5-8AD5-8E82062A858A}"/>
              </a:ext>
            </a:extLst>
          </p:cNvPr>
          <p:cNvPicPr preferRelativeResize="0">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490961" y="3511379"/>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617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0BA2DDA1-812E-489D-B898-F2D6D5A39C5D}"/>
              </a:ext>
            </a:extLst>
          </p:cNvPr>
          <p:cNvSpPr>
            <a:spLocks noGrp="1"/>
          </p:cNvSpPr>
          <p:nvPr>
            <p:ph type="body" sz="quarter" idx="10"/>
          </p:nvPr>
        </p:nvSpPr>
        <p:spPr>
          <a:xfrm>
            <a:off x="1878399" y="2866769"/>
            <a:ext cx="3008698" cy="2860588"/>
          </a:xfrm>
        </p:spPr>
        <p:txBody>
          <a:bodyPr/>
          <a:lstStyle/>
          <a:p>
            <a:r>
              <a:rPr lang="en-US" dirty="0"/>
              <a:t>A 45-year-old female client with a diagnosis of diabetes mellitus type 2 and osteomyelitis is preparing for discharge following debridement of a right foot ulcer and several days of IV vancomycin infusion. The client is scheduled to be discharged with a peripherally inserted central catheter (PICC) in the left antecubital space so she can continue to receive intravenous antibiotics at home. The client is awake and confused and reports feeling anxious and “a little short of breath.” Lungs are clear to auscultation. The client reports pain at the surgical site of 6/10. The right foot dressing and PICC dressing are dry and intact. Oral and IV intake for the past 24 hours: 2200 mL. Urine output: 420 mL.</a:t>
            </a:r>
          </a:p>
        </p:txBody>
      </p:sp>
      <p:sp>
        <p:nvSpPr>
          <p:cNvPr id="29" name="Text Placeholder 28">
            <a:extLst>
              <a:ext uri="{FF2B5EF4-FFF2-40B4-BE49-F238E27FC236}">
                <a16:creationId xmlns:a16="http://schemas.microsoft.com/office/drawing/2014/main" id="{49E89037-1C7E-4E17-B74E-8350D1E90F82}"/>
              </a:ext>
            </a:extLst>
          </p:cNvPr>
          <p:cNvSpPr>
            <a:spLocks noGrp="1"/>
          </p:cNvSpPr>
          <p:nvPr>
            <p:ph type="body" sz="quarter" idx="11"/>
          </p:nvPr>
        </p:nvSpPr>
        <p:spPr>
          <a:xfrm>
            <a:off x="1878399" y="1433513"/>
            <a:ext cx="3008698" cy="345860"/>
          </a:xfrm>
        </p:spPr>
        <p:txBody>
          <a:bodyPr/>
          <a:lstStyle/>
          <a:p>
            <a:r>
              <a:rPr lang="en-US" dirty="0"/>
              <a:t>Case Study:</a:t>
            </a:r>
          </a:p>
        </p:txBody>
      </p:sp>
      <p:sp>
        <p:nvSpPr>
          <p:cNvPr id="30" name="Text Placeholder 29">
            <a:extLst>
              <a:ext uri="{FF2B5EF4-FFF2-40B4-BE49-F238E27FC236}">
                <a16:creationId xmlns:a16="http://schemas.microsoft.com/office/drawing/2014/main" id="{507AC98F-A181-473D-9D73-CB3375ECE6A3}"/>
              </a:ext>
            </a:extLst>
          </p:cNvPr>
          <p:cNvSpPr>
            <a:spLocks noGrp="1"/>
          </p:cNvSpPr>
          <p:nvPr>
            <p:ph type="body" sz="quarter" idx="12"/>
          </p:nvPr>
        </p:nvSpPr>
        <p:spPr>
          <a:xfrm>
            <a:off x="1878398" y="1927010"/>
            <a:ext cx="3008697" cy="612304"/>
          </a:xfrm>
        </p:spPr>
        <p:txBody>
          <a:bodyPr/>
          <a:lstStyle/>
          <a:p>
            <a:r>
              <a:rPr lang="en-US" dirty="0"/>
              <a:t>DM, discharge with PICC</a:t>
            </a:r>
          </a:p>
        </p:txBody>
      </p:sp>
      <p:sp>
        <p:nvSpPr>
          <p:cNvPr id="5" name="Shape 237">
            <a:extLst>
              <a:ext uri="{FF2B5EF4-FFF2-40B4-BE49-F238E27FC236}">
                <a16:creationId xmlns:a16="http://schemas.microsoft.com/office/drawing/2014/main" id="{B06D2E8A-9461-4249-8C1E-E751C2FB6917}"/>
              </a:ext>
            </a:extLst>
          </p:cNvPr>
          <p:cNvSpPr txBox="1">
            <a:spLocks/>
          </p:cNvSpPr>
          <p:nvPr/>
        </p:nvSpPr>
        <p:spPr bwMode="auto">
          <a:xfrm>
            <a:off x="5855324" y="1019958"/>
            <a:ext cx="5837475" cy="98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34275" rIns="91425" bIns="34275" numCol="1" anchor="t" anchorCtr="0" compatLnSpc="1">
            <a:prstTxWarp prst="textNoShape">
              <a:avLst/>
            </a:prstTxWarp>
            <a:noAutofit/>
          </a:bodyPr>
          <a:lstStyle>
            <a:defPPr marR="0" lvl="0" algn="l" rtl="0">
              <a:lnSpc>
                <a:spcPct val="100000"/>
              </a:lnSpc>
              <a:spcBef>
                <a:spcPts val="0"/>
              </a:spcBef>
              <a:spcAft>
                <a:spcPts val="0"/>
              </a:spcAft>
            </a:defPPr>
            <a:lvl1pPr marL="0" marR="0" lvl="0" indent="0" algn="l" rtl="0" eaLnBrk="0" fontAlgn="base" hangingPunct="0">
              <a:lnSpc>
                <a:spcPct val="90000"/>
              </a:lnSpc>
              <a:spcBef>
                <a:spcPts val="10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1pPr>
            <a:lvl2pPr marL="457189" marR="0" lvl="1"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2pPr>
            <a:lvl3pPr marL="914377" marR="0" lvl="2"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3pPr>
            <a:lvl4pPr marL="1371566" marR="0" lvl="3"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4pPr>
            <a:lvl5pPr marL="1828754" marR="0" lvl="4"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5pPr>
            <a:lvl6pPr marL="2514537" marR="0" lvl="5"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726" marR="0" lvl="6"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8914" marR="0" lvl="7"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103" marR="0" lvl="8"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4000"/>
              </a:lnSpc>
              <a:spcBef>
                <a:spcPts val="0"/>
              </a:spcBef>
              <a:spcAft>
                <a:spcPts val="0"/>
              </a:spcAft>
              <a:buClr>
                <a:srgbClr val="70AD47"/>
              </a:buClr>
              <a:buSzPct val="1000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cs typeface="Times New Roman"/>
                <a:sym typeface="Times New Roman"/>
              </a:rPr>
              <a:t>In response to the client’s assessment and the laboratory findings, the health care provider orders several procedures, including chest x-ray, culture right foot wound, ABGs, urine C/S with insertion of indwelling urinary catheter, and blood cultures X2.</a:t>
            </a:r>
            <a:endPar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endParaRPr>
          </a:p>
        </p:txBody>
      </p:sp>
      <p:sp>
        <p:nvSpPr>
          <p:cNvPr id="6" name="Shape 237">
            <a:extLst>
              <a:ext uri="{FF2B5EF4-FFF2-40B4-BE49-F238E27FC236}">
                <a16:creationId xmlns:a16="http://schemas.microsoft.com/office/drawing/2014/main" id="{E3CCA9C3-D1A5-4C91-AB88-0E751677EFD2}"/>
              </a:ext>
            </a:extLst>
          </p:cNvPr>
          <p:cNvSpPr txBox="1">
            <a:spLocks/>
          </p:cNvSpPr>
          <p:nvPr/>
        </p:nvSpPr>
        <p:spPr bwMode="auto">
          <a:xfrm>
            <a:off x="5855324" y="2234812"/>
            <a:ext cx="5837475" cy="3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34275" rIns="91425" bIns="34275" numCol="1" anchor="t" anchorCtr="0" compatLnSpc="1">
            <a:prstTxWarp prst="textNoShape">
              <a:avLst/>
            </a:prstTxWarp>
            <a:noAutofit/>
          </a:bodyPr>
          <a:lstStyle>
            <a:defPPr marR="0" lvl="0" algn="l" rtl="0">
              <a:lnSpc>
                <a:spcPct val="100000"/>
              </a:lnSpc>
              <a:spcBef>
                <a:spcPts val="0"/>
              </a:spcBef>
              <a:spcAft>
                <a:spcPts val="0"/>
              </a:spcAft>
            </a:defPPr>
            <a:lvl1pPr marL="0" marR="0" lvl="0" indent="0" algn="l" rtl="0" eaLnBrk="0" fontAlgn="base" hangingPunct="0">
              <a:lnSpc>
                <a:spcPct val="90000"/>
              </a:lnSpc>
              <a:spcBef>
                <a:spcPts val="10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1pPr>
            <a:lvl2pPr marL="457189" marR="0" lvl="1"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2pPr>
            <a:lvl3pPr marL="914377" marR="0" lvl="2"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3pPr>
            <a:lvl4pPr marL="1371566" marR="0" lvl="3"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4pPr>
            <a:lvl5pPr marL="1828754" marR="0" lvl="4"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5pPr>
            <a:lvl6pPr marL="2514537" marR="0" lvl="5"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726" marR="0" lvl="6"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8914" marR="0" lvl="7"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103" marR="0" lvl="8"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4000"/>
              </a:lnSpc>
              <a:spcBef>
                <a:spcPts val="0"/>
              </a:spcBef>
              <a:spcAft>
                <a:spcPts val="0"/>
              </a:spcAft>
              <a:buClr>
                <a:srgbClr val="70AD47"/>
              </a:buClr>
              <a:buSzPct val="1000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cs typeface="Times New Roman"/>
                <a:sym typeface="Times New Roman"/>
              </a:rPr>
              <a:t>Complete the sentence below using the word choices provided.</a:t>
            </a:r>
            <a:endPar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endParaRPr>
          </a:p>
        </p:txBody>
      </p:sp>
      <p:sp>
        <p:nvSpPr>
          <p:cNvPr id="9" name="Shape 237">
            <a:extLst>
              <a:ext uri="{FF2B5EF4-FFF2-40B4-BE49-F238E27FC236}">
                <a16:creationId xmlns:a16="http://schemas.microsoft.com/office/drawing/2014/main" id="{4BEC085D-9C4E-4092-A339-88E06E11732D}"/>
              </a:ext>
            </a:extLst>
          </p:cNvPr>
          <p:cNvSpPr txBox="1">
            <a:spLocks/>
          </p:cNvSpPr>
          <p:nvPr/>
        </p:nvSpPr>
        <p:spPr bwMode="auto">
          <a:xfrm>
            <a:off x="5855324" y="2866624"/>
            <a:ext cx="5837475" cy="10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34275" rIns="91425" bIns="34275" numCol="1" anchor="t" anchorCtr="0" compatLnSpc="1">
            <a:prstTxWarp prst="textNoShape">
              <a:avLst/>
            </a:prstTxWarp>
            <a:noAutofit/>
          </a:bodyPr>
          <a:lstStyle>
            <a:defPPr marR="0" lvl="0" algn="l" rtl="0">
              <a:lnSpc>
                <a:spcPct val="100000"/>
              </a:lnSpc>
              <a:spcBef>
                <a:spcPts val="0"/>
              </a:spcBef>
              <a:spcAft>
                <a:spcPts val="0"/>
              </a:spcAft>
            </a:defPPr>
            <a:lvl1pPr marL="0" marR="0" lvl="0" indent="0" algn="l" rtl="0" eaLnBrk="0" fontAlgn="base" hangingPunct="0">
              <a:lnSpc>
                <a:spcPct val="90000"/>
              </a:lnSpc>
              <a:spcBef>
                <a:spcPts val="10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1pPr>
            <a:lvl2pPr marL="457189" marR="0" lvl="1"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2pPr>
            <a:lvl3pPr marL="914377" marR="0" lvl="2"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3pPr>
            <a:lvl4pPr marL="1371566" marR="0" lvl="3"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4pPr>
            <a:lvl5pPr marL="1828754" marR="0" lvl="4"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5pPr>
            <a:lvl6pPr marL="2514537" marR="0" lvl="5"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726" marR="0" lvl="6"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8914" marR="0" lvl="7"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103" marR="0" lvl="8"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4000"/>
              </a:lnSpc>
              <a:spcBef>
                <a:spcPts val="0"/>
              </a:spcBef>
              <a:spcAft>
                <a:spcPts val="0"/>
              </a:spcAft>
              <a:buClr>
                <a:srgbClr val="70AD47"/>
              </a:buClr>
              <a:buSzPct val="1000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cs typeface="Times New Roman"/>
                <a:sym typeface="Times New Roman"/>
              </a:rPr>
              <a:t>The nurse anticipates the client’s top priorities for care will be to</a:t>
            </a:r>
          </a:p>
          <a:p>
            <a:pPr marL="0" marR="0" lvl="0" indent="0" algn="l" defTabSz="914400" rtl="0" eaLnBrk="1" fontAlgn="auto" latinLnBrk="0" hangingPunct="1">
              <a:lnSpc>
                <a:spcPct val="114000"/>
              </a:lnSpc>
              <a:spcBef>
                <a:spcPts val="0"/>
              </a:spcBef>
              <a:spcAft>
                <a:spcPts val="0"/>
              </a:spcAft>
              <a:buClr>
                <a:srgbClr val="70AD47"/>
              </a:buClr>
              <a:buSzPct val="100000"/>
              <a:buFont typeface="Arial"/>
              <a:buNone/>
              <a:tabLst/>
              <a:defRPr/>
            </a:pPr>
            <a:endParaRPr kumimoji="0" lang="en-US" sz="1200" b="0" i="0" u="none" strike="noStrike" kern="0" cap="none" spc="0" normalizeH="0" baseline="0" noProof="0" dirty="0">
              <a:ln>
                <a:noFill/>
              </a:ln>
              <a:solidFill>
                <a:srgbClr val="000000"/>
              </a:solidFill>
              <a:effectLst/>
              <a:uLnTx/>
              <a:uFillTx/>
              <a:latin typeface="Calibri" panose="020F0502020204030204"/>
              <a:cs typeface="Times New Roman"/>
              <a:sym typeface="Times New Roman"/>
            </a:endParaRPr>
          </a:p>
          <a:p>
            <a:pPr marL="0" marR="0" lvl="0" indent="0" algn="l" defTabSz="914400" rtl="0" eaLnBrk="1" fontAlgn="auto" latinLnBrk="0" hangingPunct="1">
              <a:lnSpc>
                <a:spcPct val="114000"/>
              </a:lnSpc>
              <a:spcBef>
                <a:spcPts val="0"/>
              </a:spcBef>
              <a:spcAft>
                <a:spcPts val="0"/>
              </a:spcAft>
              <a:buClr>
                <a:srgbClr val="70AD47"/>
              </a:buClr>
              <a:buSzPct val="1000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cs typeface="Times New Roman"/>
                <a:sym typeface="Times New Roman"/>
              </a:rPr>
              <a:t>____________________________   and    ________________________________</a:t>
            </a:r>
            <a:endPar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endParaRPr>
          </a:p>
        </p:txBody>
      </p:sp>
      <p:sp>
        <p:nvSpPr>
          <p:cNvPr id="10" name="Rectangle 9">
            <a:extLst>
              <a:ext uri="{FF2B5EF4-FFF2-40B4-BE49-F238E27FC236}">
                <a16:creationId xmlns:a16="http://schemas.microsoft.com/office/drawing/2014/main" id="{1F521A51-281A-416F-B63B-DA818007B211}"/>
              </a:ext>
            </a:extLst>
          </p:cNvPr>
          <p:cNvSpPr/>
          <p:nvPr/>
        </p:nvSpPr>
        <p:spPr>
          <a:xfrm>
            <a:off x="5937415" y="3164195"/>
            <a:ext cx="2104985" cy="3052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Select…                                     ▼</a:t>
            </a:r>
          </a:p>
        </p:txBody>
      </p:sp>
      <p:sp>
        <p:nvSpPr>
          <p:cNvPr id="11" name="Rectangle 10">
            <a:extLst>
              <a:ext uri="{FF2B5EF4-FFF2-40B4-BE49-F238E27FC236}">
                <a16:creationId xmlns:a16="http://schemas.microsoft.com/office/drawing/2014/main" id="{681E9E09-BC52-47FD-A7B2-A26E0BD888CB}"/>
              </a:ext>
            </a:extLst>
          </p:cNvPr>
          <p:cNvSpPr/>
          <p:nvPr/>
        </p:nvSpPr>
        <p:spPr>
          <a:xfrm>
            <a:off x="5936306" y="3163376"/>
            <a:ext cx="2104985" cy="89022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Select…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decrease serum blood glucose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improve tissue perfusion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reorient the client</a:t>
            </a:r>
          </a:p>
        </p:txBody>
      </p:sp>
      <p:sp>
        <p:nvSpPr>
          <p:cNvPr id="12" name="Rectangle 11">
            <a:extLst>
              <a:ext uri="{FF2B5EF4-FFF2-40B4-BE49-F238E27FC236}">
                <a16:creationId xmlns:a16="http://schemas.microsoft.com/office/drawing/2014/main" id="{403CB901-7D77-40EE-AAAC-EAED9768EAED}"/>
              </a:ext>
            </a:extLst>
          </p:cNvPr>
          <p:cNvSpPr/>
          <p:nvPr/>
        </p:nvSpPr>
        <p:spPr>
          <a:xfrm>
            <a:off x="5935197" y="3161164"/>
            <a:ext cx="2104985" cy="282236"/>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Select…</a:t>
            </a:r>
          </a:p>
        </p:txBody>
      </p:sp>
      <p:sp>
        <p:nvSpPr>
          <p:cNvPr id="13" name="Rectangle 12">
            <a:extLst>
              <a:ext uri="{FF2B5EF4-FFF2-40B4-BE49-F238E27FC236}">
                <a16:creationId xmlns:a16="http://schemas.microsoft.com/office/drawing/2014/main" id="{6C0EECE2-4572-4280-8840-4E04534637B7}"/>
              </a:ext>
            </a:extLst>
          </p:cNvPr>
          <p:cNvSpPr/>
          <p:nvPr/>
        </p:nvSpPr>
        <p:spPr>
          <a:xfrm>
            <a:off x="5929593" y="3608488"/>
            <a:ext cx="2104985" cy="183165"/>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improve tissue perfusion</a:t>
            </a:r>
          </a:p>
        </p:txBody>
      </p:sp>
      <p:sp>
        <p:nvSpPr>
          <p:cNvPr id="14" name="Rectangle 13">
            <a:extLst>
              <a:ext uri="{FF2B5EF4-FFF2-40B4-BE49-F238E27FC236}">
                <a16:creationId xmlns:a16="http://schemas.microsoft.com/office/drawing/2014/main" id="{A8272CAE-A5A6-4BDB-9700-D9B9CD6A35F7}"/>
              </a:ext>
            </a:extLst>
          </p:cNvPr>
          <p:cNvSpPr/>
          <p:nvPr/>
        </p:nvSpPr>
        <p:spPr>
          <a:xfrm>
            <a:off x="5929592" y="3159108"/>
            <a:ext cx="2104986" cy="3072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improve tissue perfusion</a:t>
            </a:r>
          </a:p>
        </p:txBody>
      </p:sp>
      <p:sp>
        <p:nvSpPr>
          <p:cNvPr id="15" name="Rectangle 14">
            <a:extLst>
              <a:ext uri="{FF2B5EF4-FFF2-40B4-BE49-F238E27FC236}">
                <a16:creationId xmlns:a16="http://schemas.microsoft.com/office/drawing/2014/main" id="{25C3470F-95F6-414B-89A1-606E5BBF07FA}"/>
              </a:ext>
            </a:extLst>
          </p:cNvPr>
          <p:cNvSpPr/>
          <p:nvPr/>
        </p:nvSpPr>
        <p:spPr>
          <a:xfrm>
            <a:off x="8565330" y="3164195"/>
            <a:ext cx="2349869" cy="3052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Select…                                            ▼</a:t>
            </a:r>
          </a:p>
        </p:txBody>
      </p:sp>
      <p:sp>
        <p:nvSpPr>
          <p:cNvPr id="16" name="Rectangle 15">
            <a:extLst>
              <a:ext uri="{FF2B5EF4-FFF2-40B4-BE49-F238E27FC236}">
                <a16:creationId xmlns:a16="http://schemas.microsoft.com/office/drawing/2014/main" id="{2A9E6D42-FFA0-4F43-8544-87F3034E3FAB}"/>
              </a:ext>
            </a:extLst>
          </p:cNvPr>
          <p:cNvSpPr/>
          <p:nvPr/>
        </p:nvSpPr>
        <p:spPr>
          <a:xfrm>
            <a:off x="8565330" y="3151789"/>
            <a:ext cx="2349869" cy="10213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Select…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prevent further infection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decrease the client’s anxiety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provide explanations to the family</a:t>
            </a:r>
          </a:p>
        </p:txBody>
      </p:sp>
      <p:sp>
        <p:nvSpPr>
          <p:cNvPr id="17" name="Rectangle 16">
            <a:extLst>
              <a:ext uri="{FF2B5EF4-FFF2-40B4-BE49-F238E27FC236}">
                <a16:creationId xmlns:a16="http://schemas.microsoft.com/office/drawing/2014/main" id="{1FB60E62-8306-47E3-A98B-59149BFBCD59}"/>
              </a:ext>
            </a:extLst>
          </p:cNvPr>
          <p:cNvSpPr/>
          <p:nvPr/>
        </p:nvSpPr>
        <p:spPr>
          <a:xfrm>
            <a:off x="8565329" y="3153964"/>
            <a:ext cx="2349869" cy="275036"/>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Select…</a:t>
            </a:r>
          </a:p>
        </p:txBody>
      </p:sp>
      <p:sp>
        <p:nvSpPr>
          <p:cNvPr id="18" name="Rectangle 17">
            <a:extLst>
              <a:ext uri="{FF2B5EF4-FFF2-40B4-BE49-F238E27FC236}">
                <a16:creationId xmlns:a16="http://schemas.microsoft.com/office/drawing/2014/main" id="{E1F8FE58-C1DD-463E-8E24-0B71526D1CCA}"/>
              </a:ext>
            </a:extLst>
          </p:cNvPr>
          <p:cNvSpPr/>
          <p:nvPr/>
        </p:nvSpPr>
        <p:spPr>
          <a:xfrm>
            <a:off x="8571196" y="3514112"/>
            <a:ext cx="2349869" cy="241378"/>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prevent further infection</a:t>
            </a:r>
          </a:p>
        </p:txBody>
      </p:sp>
      <p:sp>
        <p:nvSpPr>
          <p:cNvPr id="19" name="Rectangle 18">
            <a:extLst>
              <a:ext uri="{FF2B5EF4-FFF2-40B4-BE49-F238E27FC236}">
                <a16:creationId xmlns:a16="http://schemas.microsoft.com/office/drawing/2014/main" id="{C900B6B4-454C-4C80-A942-37EFE774B637}"/>
              </a:ext>
            </a:extLst>
          </p:cNvPr>
          <p:cNvSpPr/>
          <p:nvPr/>
        </p:nvSpPr>
        <p:spPr>
          <a:xfrm>
            <a:off x="8571194" y="3155734"/>
            <a:ext cx="2349870" cy="30726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prevent further infection</a:t>
            </a:r>
          </a:p>
        </p:txBody>
      </p:sp>
    </p:spTree>
    <p:extLst>
      <p:ext uri="{BB962C8B-B14F-4D97-AF65-F5344CB8AC3E}">
        <p14:creationId xmlns:p14="http://schemas.microsoft.com/office/powerpoint/2010/main" val="340942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6" grpId="0" animBg="1"/>
      <p:bldP spid="16" grpId="1" animBg="1"/>
      <p:bldP spid="17" grpId="0" animBg="1"/>
      <p:bldP spid="17" grpId="1" animBg="1"/>
      <p:bldP spid="18" grpId="0" animBg="1"/>
      <p:bldP spid="18" grpId="1"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0BA2DDA1-812E-489D-B898-F2D6D5A39C5D}"/>
              </a:ext>
            </a:extLst>
          </p:cNvPr>
          <p:cNvSpPr>
            <a:spLocks noGrp="1"/>
          </p:cNvSpPr>
          <p:nvPr>
            <p:ph type="body" sz="quarter" idx="10"/>
          </p:nvPr>
        </p:nvSpPr>
        <p:spPr>
          <a:xfrm>
            <a:off x="1878399" y="2866769"/>
            <a:ext cx="3008698" cy="2860588"/>
          </a:xfrm>
        </p:spPr>
        <p:txBody>
          <a:bodyPr/>
          <a:lstStyle/>
          <a:p>
            <a:r>
              <a:rPr lang="en-US" dirty="0"/>
              <a:t>A 45-year-old female client with a diagnosis of diabetes mellitus type 2 and osteomyelitis is preparing for discharge following debridement of a right foot ulcer and several days of IV vancomycin infusion. The client is scheduled to be discharged with a peripherally inserted central catheter (PICC) in the left antecubital space so she can continue to receive intravenous antibiotics at home. The client is awake and confused and reports feeling anxious and “a little short of breath.” Lungs are clear to auscultation. The client reports pain at the surgical site of 6/10. The right foot dressing and PICC dressing are dry and intact. Oral and IV intake for the past 24 hours: 2200 mL. Urine output: 420 mL.</a:t>
            </a:r>
          </a:p>
        </p:txBody>
      </p:sp>
      <p:sp>
        <p:nvSpPr>
          <p:cNvPr id="29" name="Text Placeholder 28">
            <a:extLst>
              <a:ext uri="{FF2B5EF4-FFF2-40B4-BE49-F238E27FC236}">
                <a16:creationId xmlns:a16="http://schemas.microsoft.com/office/drawing/2014/main" id="{49E89037-1C7E-4E17-B74E-8350D1E90F82}"/>
              </a:ext>
            </a:extLst>
          </p:cNvPr>
          <p:cNvSpPr>
            <a:spLocks noGrp="1"/>
          </p:cNvSpPr>
          <p:nvPr>
            <p:ph type="body" sz="quarter" idx="11"/>
          </p:nvPr>
        </p:nvSpPr>
        <p:spPr>
          <a:xfrm>
            <a:off x="1878399" y="1433513"/>
            <a:ext cx="3008698" cy="345860"/>
          </a:xfrm>
        </p:spPr>
        <p:txBody>
          <a:bodyPr/>
          <a:lstStyle/>
          <a:p>
            <a:r>
              <a:rPr lang="en-US" dirty="0"/>
              <a:t>Case Study:</a:t>
            </a:r>
          </a:p>
        </p:txBody>
      </p:sp>
      <p:sp>
        <p:nvSpPr>
          <p:cNvPr id="30" name="Text Placeholder 29">
            <a:extLst>
              <a:ext uri="{FF2B5EF4-FFF2-40B4-BE49-F238E27FC236}">
                <a16:creationId xmlns:a16="http://schemas.microsoft.com/office/drawing/2014/main" id="{507AC98F-A181-473D-9D73-CB3375ECE6A3}"/>
              </a:ext>
            </a:extLst>
          </p:cNvPr>
          <p:cNvSpPr>
            <a:spLocks noGrp="1"/>
          </p:cNvSpPr>
          <p:nvPr>
            <p:ph type="body" sz="quarter" idx="12"/>
          </p:nvPr>
        </p:nvSpPr>
        <p:spPr>
          <a:xfrm>
            <a:off x="1878398" y="1927010"/>
            <a:ext cx="3008697" cy="612304"/>
          </a:xfrm>
        </p:spPr>
        <p:txBody>
          <a:bodyPr/>
          <a:lstStyle/>
          <a:p>
            <a:r>
              <a:rPr lang="en-US" dirty="0"/>
              <a:t>DM, discharge with PICC</a:t>
            </a:r>
          </a:p>
        </p:txBody>
      </p:sp>
      <p:sp>
        <p:nvSpPr>
          <p:cNvPr id="6" name="Shape 237">
            <a:extLst>
              <a:ext uri="{FF2B5EF4-FFF2-40B4-BE49-F238E27FC236}">
                <a16:creationId xmlns:a16="http://schemas.microsoft.com/office/drawing/2014/main" id="{503CCF29-A888-48C3-9DAF-9A37F0379DAB}"/>
              </a:ext>
            </a:extLst>
          </p:cNvPr>
          <p:cNvSpPr txBox="1">
            <a:spLocks/>
          </p:cNvSpPr>
          <p:nvPr/>
        </p:nvSpPr>
        <p:spPr bwMode="auto">
          <a:xfrm>
            <a:off x="6038400" y="998784"/>
            <a:ext cx="5415354" cy="141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34275" rIns="91425" bIns="34275" numCol="1" anchor="t" anchorCtr="0" compatLnSpc="1">
            <a:prstTxWarp prst="textNoShape">
              <a:avLst/>
            </a:prstTxWarp>
            <a:noAutofit/>
          </a:bodyPr>
          <a:lstStyle>
            <a:defPPr marR="0" lvl="0" algn="l" rtl="0">
              <a:lnSpc>
                <a:spcPct val="100000"/>
              </a:lnSpc>
              <a:spcBef>
                <a:spcPts val="0"/>
              </a:spcBef>
              <a:spcAft>
                <a:spcPts val="0"/>
              </a:spcAft>
            </a:defPPr>
            <a:lvl1pPr marL="0" marR="0" lvl="0" indent="0" algn="l" rtl="0" eaLnBrk="0" fontAlgn="base" hangingPunct="0">
              <a:lnSpc>
                <a:spcPct val="90000"/>
              </a:lnSpc>
              <a:spcBef>
                <a:spcPts val="10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1pPr>
            <a:lvl2pPr marL="457189" marR="0" lvl="1"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2pPr>
            <a:lvl3pPr marL="914377" marR="0" lvl="2"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3pPr>
            <a:lvl4pPr marL="1371566" marR="0" lvl="3"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4pPr>
            <a:lvl5pPr marL="1828754" marR="0" lvl="4"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5pPr>
            <a:lvl6pPr marL="2514537" marR="0" lvl="5"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726" marR="0" lvl="6"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8914" marR="0" lvl="7"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103" marR="0" lvl="8"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marL="0" marR="0" lvl="0" indent="-85723" algn="l" defTabSz="914400" rtl="0" eaLnBrk="1" fontAlgn="auto" latinLnBrk="0" hangingPunct="1">
              <a:lnSpc>
                <a:spcPct val="100000"/>
              </a:lnSpc>
              <a:spcBef>
                <a:spcPts val="0"/>
              </a:spcBef>
              <a:spcAft>
                <a:spcPts val="0"/>
              </a:spcAft>
              <a:buClr>
                <a:prstClr val="black"/>
              </a:buClr>
              <a:buSzPct val="100000"/>
              <a:buFont typeface="Arial"/>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t>For each action below, click to specify whether the action would be:</a:t>
            </a:r>
          </a:p>
          <a:p>
            <a:pPr marL="0" marR="0" lvl="0" indent="-85723" algn="l" defTabSz="914400" rtl="0" eaLnBrk="1" fontAlgn="auto" latinLnBrk="0" hangingPunct="1">
              <a:lnSpc>
                <a:spcPct val="100000"/>
              </a:lnSpc>
              <a:spcBef>
                <a:spcPts val="0"/>
              </a:spcBef>
              <a:spcAft>
                <a:spcPts val="0"/>
              </a:spcAft>
              <a:buClr>
                <a:prstClr val="black"/>
              </a:buClr>
              <a:buSzPct val="100000"/>
              <a:buFont typeface="Arial"/>
              <a:buNone/>
              <a:tabLst/>
              <a:defRPr/>
            </a:pPr>
            <a:endParaRPr kumimoji="0" lang="en-US" sz="1200" b="0" i="0" u="none" strike="noStrike" kern="0" cap="none" spc="0" normalizeH="0" baseline="0" noProof="0" dirty="0">
              <a:ln>
                <a:noFill/>
              </a:ln>
              <a:solidFill>
                <a:prstClr val="black"/>
              </a:solidFill>
              <a:effectLst/>
              <a:uLnTx/>
              <a:uFillTx/>
              <a:latin typeface="Calibri" panose="020F0502020204030204"/>
              <a:cs typeface="Times New Roman"/>
              <a:sym typeface="Times New Roman"/>
            </a:endParaRPr>
          </a:p>
          <a:p>
            <a:pPr marL="0" marR="0" lvl="0" indent="-85723" algn="l" defTabSz="914400" rtl="0" eaLnBrk="1" fontAlgn="auto" latinLnBrk="0" hangingPunct="1">
              <a:lnSpc>
                <a:spcPct val="150000"/>
              </a:lnSpc>
              <a:spcBef>
                <a:spcPts val="0"/>
              </a:spcBef>
              <a:spcAft>
                <a:spcPts val="0"/>
              </a:spcAft>
              <a:buClr>
                <a:prstClr val="black"/>
              </a:buClr>
              <a:buSzPct val="100000"/>
              <a:buFont typeface="Arial"/>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t>Indicated - an action that the nurse should take to resolve the problem</a:t>
            </a:r>
            <a:br>
              <a:rPr kumimoji="0" lang="en-US" sz="1200"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br>
            <a:r>
              <a:rPr kumimoji="0" lang="en-US" sz="1200"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t>Contraindicated - an action that could harm the client and should not be taken</a:t>
            </a:r>
          </a:p>
          <a:p>
            <a:pPr marL="0" marR="0" lvl="0" indent="-85723" algn="l" defTabSz="914400" rtl="0" eaLnBrk="1" fontAlgn="auto" latinLnBrk="0" hangingPunct="1">
              <a:lnSpc>
                <a:spcPct val="114000"/>
              </a:lnSpc>
              <a:spcBef>
                <a:spcPts val="0"/>
              </a:spcBef>
              <a:spcAft>
                <a:spcPts val="0"/>
              </a:spcAft>
              <a:buClr>
                <a:prstClr val="black"/>
              </a:buClr>
              <a:buSzPct val="100000"/>
              <a:buFont typeface="Arial"/>
              <a:buNone/>
              <a:tabLst/>
              <a:defRPr/>
            </a:pPr>
            <a:br>
              <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br>
            <a:endPar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endParaRPr>
          </a:p>
        </p:txBody>
      </p:sp>
      <p:graphicFrame>
        <p:nvGraphicFramePr>
          <p:cNvPr id="7" name="Table 6">
            <a:extLst>
              <a:ext uri="{FF2B5EF4-FFF2-40B4-BE49-F238E27FC236}">
                <a16:creationId xmlns:a16="http://schemas.microsoft.com/office/drawing/2014/main" id="{30ED0173-F280-4E3F-8BDB-F8F371223D89}"/>
              </a:ext>
            </a:extLst>
          </p:cNvPr>
          <p:cNvGraphicFramePr>
            <a:graphicFrameLocks noGrp="1"/>
          </p:cNvGraphicFramePr>
          <p:nvPr/>
        </p:nvGraphicFramePr>
        <p:xfrm>
          <a:off x="6096000" y="2594610"/>
          <a:ext cx="4799855" cy="1668780"/>
        </p:xfrm>
        <a:graphic>
          <a:graphicData uri="http://schemas.openxmlformats.org/drawingml/2006/table">
            <a:tbl>
              <a:tblPr bandRow="1">
                <a:tableStyleId>{D27102A9-8310-4765-A935-A1911B00CA55}</a:tableStyleId>
              </a:tblPr>
              <a:tblGrid>
                <a:gridCol w="2804386">
                  <a:extLst>
                    <a:ext uri="{9D8B030D-6E8A-4147-A177-3AD203B41FA5}">
                      <a16:colId xmlns:a16="http://schemas.microsoft.com/office/drawing/2014/main" val="4240357597"/>
                    </a:ext>
                  </a:extLst>
                </a:gridCol>
                <a:gridCol w="768193">
                  <a:extLst>
                    <a:ext uri="{9D8B030D-6E8A-4147-A177-3AD203B41FA5}">
                      <a16:colId xmlns:a16="http://schemas.microsoft.com/office/drawing/2014/main" val="3073768509"/>
                    </a:ext>
                  </a:extLst>
                </a:gridCol>
                <a:gridCol w="1227276">
                  <a:extLst>
                    <a:ext uri="{9D8B030D-6E8A-4147-A177-3AD203B41FA5}">
                      <a16:colId xmlns:a16="http://schemas.microsoft.com/office/drawing/2014/main" val="2759232931"/>
                    </a:ext>
                  </a:extLst>
                </a:gridCol>
              </a:tblGrid>
              <a:tr h="0">
                <a:tc>
                  <a:txBody>
                    <a:bodyPr/>
                    <a:lstStyle/>
                    <a:p>
                      <a:pPr algn="ctr" rtl="0" fontAlgn="t">
                        <a:spcBef>
                          <a:spcPts val="0"/>
                        </a:spcBef>
                        <a:spcAft>
                          <a:spcPts val="0"/>
                        </a:spcAft>
                      </a:pPr>
                      <a:r>
                        <a:rPr lang="en-US" sz="1200" u="none" strike="noStrike" dirty="0">
                          <a:effectLst/>
                        </a:rPr>
                        <a:t>Potential Intervention</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20000"/>
                      </a:schemeClr>
                    </a:solidFill>
                  </a:tcPr>
                </a:tc>
                <a:tc>
                  <a:txBody>
                    <a:bodyPr/>
                    <a:lstStyle/>
                    <a:p>
                      <a:pPr algn="ctr" rtl="0" fontAlgn="t">
                        <a:spcBef>
                          <a:spcPts val="0"/>
                        </a:spcBef>
                        <a:spcAft>
                          <a:spcPts val="0"/>
                        </a:spcAft>
                      </a:pPr>
                      <a:r>
                        <a:rPr lang="en-US" sz="1200" u="none" strike="noStrike" dirty="0">
                          <a:effectLst/>
                        </a:rPr>
                        <a:t>Indicated</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20000"/>
                      </a:schemeClr>
                    </a:solidFill>
                  </a:tcPr>
                </a:tc>
                <a:tc>
                  <a:txBody>
                    <a:bodyPr/>
                    <a:lstStyle/>
                    <a:p>
                      <a:pPr algn="ctr" rtl="0" fontAlgn="t">
                        <a:spcBef>
                          <a:spcPts val="0"/>
                        </a:spcBef>
                        <a:spcAft>
                          <a:spcPts val="0"/>
                        </a:spcAft>
                      </a:pPr>
                      <a:r>
                        <a:rPr lang="en-US" sz="1200" u="none" strike="noStrike" dirty="0">
                          <a:effectLst/>
                        </a:rPr>
                        <a:t>Contraindicated</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20000"/>
                      </a:schemeClr>
                    </a:solidFill>
                  </a:tcPr>
                </a:tc>
                <a:extLst>
                  <a:ext uri="{0D108BD9-81ED-4DB2-BD59-A6C34878D82A}">
                    <a16:rowId xmlns:a16="http://schemas.microsoft.com/office/drawing/2014/main" val="3015765936"/>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Encourage the client to ambulate</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996447"/>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Assess neuro status every 1 hour</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6617385"/>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Monitor the client’s stools for blood</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822701"/>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Administer IV fluids</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087826"/>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Restrict all visitors</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261899"/>
                  </a:ext>
                </a:extLst>
              </a:tr>
            </a:tbl>
          </a:graphicData>
        </a:graphic>
      </p:graphicFrame>
      <p:sp>
        <p:nvSpPr>
          <p:cNvPr id="8" name="Oval 7">
            <a:extLst>
              <a:ext uri="{FF2B5EF4-FFF2-40B4-BE49-F238E27FC236}">
                <a16:creationId xmlns:a16="http://schemas.microsoft.com/office/drawing/2014/main" id="{683B1B3F-4B0A-4CCA-AB3D-44B740EFD65C}"/>
              </a:ext>
            </a:extLst>
          </p:cNvPr>
          <p:cNvSpPr/>
          <p:nvPr/>
        </p:nvSpPr>
        <p:spPr>
          <a:xfrm>
            <a:off x="10161587" y="2922439"/>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6" name="Oval 15">
            <a:extLst>
              <a:ext uri="{FF2B5EF4-FFF2-40B4-BE49-F238E27FC236}">
                <a16:creationId xmlns:a16="http://schemas.microsoft.com/office/drawing/2014/main" id="{A9D92D0E-3BF2-45E9-8954-C3C40C2E0E2A}"/>
              </a:ext>
            </a:extLst>
          </p:cNvPr>
          <p:cNvSpPr/>
          <p:nvPr/>
        </p:nvSpPr>
        <p:spPr>
          <a:xfrm>
            <a:off x="9177990" y="2927781"/>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6" name="Oval 25">
            <a:extLst>
              <a:ext uri="{FF2B5EF4-FFF2-40B4-BE49-F238E27FC236}">
                <a16:creationId xmlns:a16="http://schemas.microsoft.com/office/drawing/2014/main" id="{278DF9F8-107B-497F-91A1-27125D9A53DA}"/>
              </a:ext>
            </a:extLst>
          </p:cNvPr>
          <p:cNvSpPr/>
          <p:nvPr/>
        </p:nvSpPr>
        <p:spPr>
          <a:xfrm>
            <a:off x="9177990" y="4044981"/>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7" name="Oval 26">
            <a:extLst>
              <a:ext uri="{FF2B5EF4-FFF2-40B4-BE49-F238E27FC236}">
                <a16:creationId xmlns:a16="http://schemas.microsoft.com/office/drawing/2014/main" id="{DE18E4EF-F1A8-4589-A349-1A4422F4CC1F}"/>
              </a:ext>
            </a:extLst>
          </p:cNvPr>
          <p:cNvSpPr/>
          <p:nvPr/>
        </p:nvSpPr>
        <p:spPr>
          <a:xfrm>
            <a:off x="10161587" y="3209739"/>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31" name="Oval 30">
            <a:extLst>
              <a:ext uri="{FF2B5EF4-FFF2-40B4-BE49-F238E27FC236}">
                <a16:creationId xmlns:a16="http://schemas.microsoft.com/office/drawing/2014/main" id="{50BACBD7-A680-40EE-929C-2F680E946CA3}"/>
              </a:ext>
            </a:extLst>
          </p:cNvPr>
          <p:cNvSpPr/>
          <p:nvPr/>
        </p:nvSpPr>
        <p:spPr>
          <a:xfrm>
            <a:off x="10161587" y="3488178"/>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32" name="Oval 31">
            <a:extLst>
              <a:ext uri="{FF2B5EF4-FFF2-40B4-BE49-F238E27FC236}">
                <a16:creationId xmlns:a16="http://schemas.microsoft.com/office/drawing/2014/main" id="{3BD42205-2566-481F-84BD-92ED2A115EB3}"/>
              </a:ext>
            </a:extLst>
          </p:cNvPr>
          <p:cNvSpPr/>
          <p:nvPr/>
        </p:nvSpPr>
        <p:spPr>
          <a:xfrm>
            <a:off x="10161587" y="3772267"/>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33" name="Oval 32">
            <a:extLst>
              <a:ext uri="{FF2B5EF4-FFF2-40B4-BE49-F238E27FC236}">
                <a16:creationId xmlns:a16="http://schemas.microsoft.com/office/drawing/2014/main" id="{2A8C8584-0617-44D9-AF96-CEE382982A14}"/>
              </a:ext>
            </a:extLst>
          </p:cNvPr>
          <p:cNvSpPr/>
          <p:nvPr/>
        </p:nvSpPr>
        <p:spPr>
          <a:xfrm>
            <a:off x="9177990" y="3209739"/>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34" name="Oval 33">
            <a:extLst>
              <a:ext uri="{FF2B5EF4-FFF2-40B4-BE49-F238E27FC236}">
                <a16:creationId xmlns:a16="http://schemas.microsoft.com/office/drawing/2014/main" id="{3DF9C062-CCC9-496C-9F8A-7F76ECD85870}"/>
              </a:ext>
            </a:extLst>
          </p:cNvPr>
          <p:cNvSpPr/>
          <p:nvPr/>
        </p:nvSpPr>
        <p:spPr>
          <a:xfrm>
            <a:off x="9177990" y="3488178"/>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35" name="Oval 34">
            <a:extLst>
              <a:ext uri="{FF2B5EF4-FFF2-40B4-BE49-F238E27FC236}">
                <a16:creationId xmlns:a16="http://schemas.microsoft.com/office/drawing/2014/main" id="{F403F8E3-7BBD-4AEA-952E-A7C0465085B7}"/>
              </a:ext>
            </a:extLst>
          </p:cNvPr>
          <p:cNvSpPr/>
          <p:nvPr/>
        </p:nvSpPr>
        <p:spPr>
          <a:xfrm>
            <a:off x="9177990" y="3772267"/>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36" name="Oval 35">
            <a:extLst>
              <a:ext uri="{FF2B5EF4-FFF2-40B4-BE49-F238E27FC236}">
                <a16:creationId xmlns:a16="http://schemas.microsoft.com/office/drawing/2014/main" id="{13825F99-F10F-4BCC-B657-5D99C6F5E50B}"/>
              </a:ext>
            </a:extLst>
          </p:cNvPr>
          <p:cNvSpPr/>
          <p:nvPr/>
        </p:nvSpPr>
        <p:spPr>
          <a:xfrm>
            <a:off x="10161587" y="4044981"/>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Tree>
    <p:extLst>
      <p:ext uri="{BB962C8B-B14F-4D97-AF65-F5344CB8AC3E}">
        <p14:creationId xmlns:p14="http://schemas.microsoft.com/office/powerpoint/2010/main" val="301999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8"/>
                                        </p:tgtEl>
                                        <p:attrNameLst>
                                          <p:attrName>fillcolor</p:attrName>
                                        </p:attrNameLst>
                                      </p:cBhvr>
                                      <p:to>
                                        <a:srgbClr val="000000"/>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500" fill="hold"/>
                                        <p:tgtEl>
                                          <p:spTgt spid="33"/>
                                        </p:tgtEl>
                                        <p:attrNameLst>
                                          <p:attrName>fillcolor</p:attrName>
                                        </p:attrNameLst>
                                      </p:cBhvr>
                                      <p:to>
                                        <a:srgbClr val="000000"/>
                                      </p:to>
                                    </p:animClr>
                                    <p:set>
                                      <p:cBhvr>
                                        <p:cTn id="13" dur="500" fill="hold"/>
                                        <p:tgtEl>
                                          <p:spTgt spid="33"/>
                                        </p:tgtEl>
                                        <p:attrNameLst>
                                          <p:attrName>fill.type</p:attrName>
                                        </p:attrNameLst>
                                      </p:cBhvr>
                                      <p:to>
                                        <p:strVal val="solid"/>
                                      </p:to>
                                    </p:set>
                                    <p:set>
                                      <p:cBhvr>
                                        <p:cTn id="14" dur="500" fill="hold"/>
                                        <p:tgtEl>
                                          <p:spTgt spid="3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500" fill="hold"/>
                                        <p:tgtEl>
                                          <p:spTgt spid="34"/>
                                        </p:tgtEl>
                                        <p:attrNameLst>
                                          <p:attrName>fillcolor</p:attrName>
                                        </p:attrNameLst>
                                      </p:cBhvr>
                                      <p:to>
                                        <a:srgbClr val="000000"/>
                                      </p:to>
                                    </p:animClr>
                                    <p:set>
                                      <p:cBhvr>
                                        <p:cTn id="19" dur="500" fill="hold"/>
                                        <p:tgtEl>
                                          <p:spTgt spid="34"/>
                                        </p:tgtEl>
                                        <p:attrNameLst>
                                          <p:attrName>fill.type</p:attrName>
                                        </p:attrNameLst>
                                      </p:cBhvr>
                                      <p:to>
                                        <p:strVal val="solid"/>
                                      </p:to>
                                    </p:set>
                                    <p:set>
                                      <p:cBhvr>
                                        <p:cTn id="20" dur="500" fill="hold"/>
                                        <p:tgtEl>
                                          <p:spTgt spid="34"/>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35"/>
                                        </p:tgtEl>
                                        <p:attrNameLst>
                                          <p:attrName>fillcolor</p:attrName>
                                        </p:attrNameLst>
                                      </p:cBhvr>
                                      <p:to>
                                        <a:srgbClr val="000000"/>
                                      </p:to>
                                    </p:animClr>
                                    <p:set>
                                      <p:cBhvr>
                                        <p:cTn id="25" dur="500" fill="hold"/>
                                        <p:tgtEl>
                                          <p:spTgt spid="35"/>
                                        </p:tgtEl>
                                        <p:attrNameLst>
                                          <p:attrName>fill.type</p:attrName>
                                        </p:attrNameLst>
                                      </p:cBhvr>
                                      <p:to>
                                        <p:strVal val="solid"/>
                                      </p:to>
                                    </p:set>
                                    <p:set>
                                      <p:cBhvr>
                                        <p:cTn id="26" dur="500" fill="hold"/>
                                        <p:tgtEl>
                                          <p:spTgt spid="35"/>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36"/>
                                        </p:tgtEl>
                                        <p:attrNameLst>
                                          <p:attrName>fillcolor</p:attrName>
                                        </p:attrNameLst>
                                      </p:cBhvr>
                                      <p:to>
                                        <a:srgbClr val="000000"/>
                                      </p:to>
                                    </p:animClr>
                                    <p:set>
                                      <p:cBhvr>
                                        <p:cTn id="31" dur="500" fill="hold"/>
                                        <p:tgtEl>
                                          <p:spTgt spid="36"/>
                                        </p:tgtEl>
                                        <p:attrNameLst>
                                          <p:attrName>fill.type</p:attrName>
                                        </p:attrNameLst>
                                      </p:cBhvr>
                                      <p:to>
                                        <p:strVal val="solid"/>
                                      </p:to>
                                    </p:set>
                                    <p:set>
                                      <p:cBhvr>
                                        <p:cTn id="32" dur="5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26CD27A-57BE-478A-8390-7BF53B1F3C15}"/>
              </a:ext>
            </a:extLst>
          </p:cNvPr>
          <p:cNvSpPr/>
          <p:nvPr/>
        </p:nvSpPr>
        <p:spPr>
          <a:xfrm>
            <a:off x="2888913" y="2552531"/>
            <a:ext cx="1011590" cy="314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HCP Orders</a:t>
            </a:r>
          </a:p>
        </p:txBody>
      </p:sp>
      <p:sp>
        <p:nvSpPr>
          <p:cNvPr id="28" name="Text Placeholder 27">
            <a:extLst>
              <a:ext uri="{FF2B5EF4-FFF2-40B4-BE49-F238E27FC236}">
                <a16:creationId xmlns:a16="http://schemas.microsoft.com/office/drawing/2014/main" id="{0BA2DDA1-812E-489D-B898-F2D6D5A39C5D}"/>
              </a:ext>
            </a:extLst>
          </p:cNvPr>
          <p:cNvSpPr>
            <a:spLocks noGrp="1"/>
          </p:cNvSpPr>
          <p:nvPr>
            <p:ph type="body" sz="quarter" idx="10"/>
          </p:nvPr>
        </p:nvSpPr>
        <p:spPr>
          <a:xfrm>
            <a:off x="1878399" y="2866769"/>
            <a:ext cx="3008698" cy="2860588"/>
          </a:xfrm>
        </p:spPr>
        <p:txBody>
          <a:bodyPr/>
          <a:lstStyle/>
          <a:p>
            <a:r>
              <a:rPr lang="en-US" dirty="0"/>
              <a:t>A 45-year-old female client with a diagnosis of diabetes mellitus type 2 and osteomyelitis is preparing for discharge following debridement of a right foot ulcer and several days of IV vancomycin infusion. The client is scheduled to be discharged with a peripherally inserted central catheter (PICC) in the left antecubital space so she can continue to receive intravenous antibiotics at home. The client is awake and confused and reports feeling anxious and “a little short of breath.” Lungs are clear to auscultation. The client reports pain at the surgical site of 6/10. The right foot dressing and PICC dressing are dry and intact. Oral and IV intake for the past 24 hours: 2200 mL. Urine output: 420 mL.</a:t>
            </a:r>
          </a:p>
        </p:txBody>
      </p:sp>
      <p:sp>
        <p:nvSpPr>
          <p:cNvPr id="29" name="Text Placeholder 28">
            <a:extLst>
              <a:ext uri="{FF2B5EF4-FFF2-40B4-BE49-F238E27FC236}">
                <a16:creationId xmlns:a16="http://schemas.microsoft.com/office/drawing/2014/main" id="{49E89037-1C7E-4E17-B74E-8350D1E90F82}"/>
              </a:ext>
            </a:extLst>
          </p:cNvPr>
          <p:cNvSpPr>
            <a:spLocks noGrp="1"/>
          </p:cNvSpPr>
          <p:nvPr>
            <p:ph type="body" sz="quarter" idx="11"/>
          </p:nvPr>
        </p:nvSpPr>
        <p:spPr>
          <a:xfrm>
            <a:off x="1878399" y="1433513"/>
            <a:ext cx="3008698" cy="345860"/>
          </a:xfrm>
        </p:spPr>
        <p:txBody>
          <a:bodyPr/>
          <a:lstStyle/>
          <a:p>
            <a:r>
              <a:rPr lang="en-US" dirty="0"/>
              <a:t>Case Study:</a:t>
            </a:r>
          </a:p>
        </p:txBody>
      </p:sp>
      <p:sp>
        <p:nvSpPr>
          <p:cNvPr id="30" name="Text Placeholder 29">
            <a:extLst>
              <a:ext uri="{FF2B5EF4-FFF2-40B4-BE49-F238E27FC236}">
                <a16:creationId xmlns:a16="http://schemas.microsoft.com/office/drawing/2014/main" id="{507AC98F-A181-473D-9D73-CB3375ECE6A3}"/>
              </a:ext>
            </a:extLst>
          </p:cNvPr>
          <p:cNvSpPr>
            <a:spLocks noGrp="1"/>
          </p:cNvSpPr>
          <p:nvPr>
            <p:ph type="body" sz="quarter" idx="12"/>
          </p:nvPr>
        </p:nvSpPr>
        <p:spPr>
          <a:xfrm>
            <a:off x="1878398" y="1927010"/>
            <a:ext cx="3008697" cy="612304"/>
          </a:xfrm>
        </p:spPr>
        <p:txBody>
          <a:bodyPr/>
          <a:lstStyle/>
          <a:p>
            <a:r>
              <a:rPr lang="en-US" dirty="0"/>
              <a:t>DM, discharge with PICC</a:t>
            </a:r>
          </a:p>
        </p:txBody>
      </p:sp>
      <p:sp>
        <p:nvSpPr>
          <p:cNvPr id="5" name="Shape 237">
            <a:extLst>
              <a:ext uri="{FF2B5EF4-FFF2-40B4-BE49-F238E27FC236}">
                <a16:creationId xmlns:a16="http://schemas.microsoft.com/office/drawing/2014/main" id="{F075DAFC-2E1D-47D4-B9A5-E2159B78B691}"/>
              </a:ext>
            </a:extLst>
          </p:cNvPr>
          <p:cNvSpPr txBox="1">
            <a:spLocks/>
          </p:cNvSpPr>
          <p:nvPr/>
        </p:nvSpPr>
        <p:spPr bwMode="auto">
          <a:xfrm>
            <a:off x="6330524" y="935156"/>
            <a:ext cx="5506275" cy="60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34275" rIns="91425" bIns="34275" numCol="1" anchor="t" anchorCtr="0" compatLnSpc="1">
            <a:prstTxWarp prst="textNoShape">
              <a:avLst/>
            </a:prstTxWarp>
            <a:noAutofit/>
          </a:bodyPr>
          <a:lstStyle>
            <a:defPPr marR="0" lvl="0" algn="l" rtl="0">
              <a:lnSpc>
                <a:spcPct val="100000"/>
              </a:lnSpc>
              <a:spcBef>
                <a:spcPts val="0"/>
              </a:spcBef>
              <a:spcAft>
                <a:spcPts val="0"/>
              </a:spcAft>
            </a:defPPr>
            <a:lvl1pPr marL="0" marR="0" lvl="0" indent="0" algn="l" rtl="0" eaLnBrk="0" fontAlgn="base" hangingPunct="0">
              <a:lnSpc>
                <a:spcPct val="90000"/>
              </a:lnSpc>
              <a:spcBef>
                <a:spcPts val="10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1pPr>
            <a:lvl2pPr marL="457189" marR="0" lvl="1"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2pPr>
            <a:lvl3pPr marL="914377" marR="0" lvl="2"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3pPr>
            <a:lvl4pPr marL="1371566" marR="0" lvl="3"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4pPr>
            <a:lvl5pPr marL="1828754" marR="0" lvl="4"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5pPr>
            <a:lvl6pPr marL="2514537" marR="0" lvl="5"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726" marR="0" lvl="6"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8914" marR="0" lvl="7"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103" marR="0" lvl="8"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4000"/>
              </a:lnSpc>
              <a:spcBef>
                <a:spcPts val="0"/>
              </a:spcBef>
              <a:spcAft>
                <a:spcPts val="0"/>
              </a:spcAft>
              <a:buClrTx/>
              <a:buSzPct val="100000"/>
              <a:buFont typeface="Arial"/>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t>The nurse reviews the health care provider’s orders and assigns team members to provide the client’s care. Which interventions are appropriate to assign to the unlicensed assistive personnel (UAP)?</a:t>
            </a:r>
          </a:p>
        </p:txBody>
      </p:sp>
      <p:sp>
        <p:nvSpPr>
          <p:cNvPr id="6" name="Shape 298">
            <a:extLst>
              <a:ext uri="{FF2B5EF4-FFF2-40B4-BE49-F238E27FC236}">
                <a16:creationId xmlns:a16="http://schemas.microsoft.com/office/drawing/2014/main" id="{236BB7D5-1E78-49C3-98EB-946255AADF1C}"/>
              </a:ext>
            </a:extLst>
          </p:cNvPr>
          <p:cNvSpPr>
            <a:spLocks noChangeArrowheads="1"/>
          </p:cNvSpPr>
          <p:nvPr/>
        </p:nvSpPr>
        <p:spPr bwMode="auto">
          <a:xfrm>
            <a:off x="6584904" y="2798549"/>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7" name="Shape 297">
            <a:extLst>
              <a:ext uri="{FF2B5EF4-FFF2-40B4-BE49-F238E27FC236}">
                <a16:creationId xmlns:a16="http://schemas.microsoft.com/office/drawing/2014/main" id="{718015A8-B1A6-4069-9966-EEE5EEA60C33}"/>
              </a:ext>
            </a:extLst>
          </p:cNvPr>
          <p:cNvSpPr>
            <a:spLocks noChangeArrowheads="1"/>
          </p:cNvSpPr>
          <p:nvPr/>
        </p:nvSpPr>
        <p:spPr bwMode="auto">
          <a:xfrm>
            <a:off x="6584904" y="1938283"/>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8" name="Shape 298">
            <a:extLst>
              <a:ext uri="{FF2B5EF4-FFF2-40B4-BE49-F238E27FC236}">
                <a16:creationId xmlns:a16="http://schemas.microsoft.com/office/drawing/2014/main" id="{F5A583E7-AB54-4264-A422-363CCFE8D606}"/>
              </a:ext>
            </a:extLst>
          </p:cNvPr>
          <p:cNvSpPr>
            <a:spLocks noChangeArrowheads="1"/>
          </p:cNvSpPr>
          <p:nvPr/>
        </p:nvSpPr>
        <p:spPr bwMode="auto">
          <a:xfrm>
            <a:off x="6584904" y="2226517"/>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9" name="Shape 297">
            <a:extLst>
              <a:ext uri="{FF2B5EF4-FFF2-40B4-BE49-F238E27FC236}">
                <a16:creationId xmlns:a16="http://schemas.microsoft.com/office/drawing/2014/main" id="{C9A2773F-334F-4123-BE23-70A8330C554F}"/>
              </a:ext>
            </a:extLst>
          </p:cNvPr>
          <p:cNvSpPr>
            <a:spLocks noChangeArrowheads="1"/>
          </p:cNvSpPr>
          <p:nvPr/>
        </p:nvSpPr>
        <p:spPr bwMode="auto">
          <a:xfrm>
            <a:off x="6584904" y="2497545"/>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0" name="Shape 297">
            <a:extLst>
              <a:ext uri="{FF2B5EF4-FFF2-40B4-BE49-F238E27FC236}">
                <a16:creationId xmlns:a16="http://schemas.microsoft.com/office/drawing/2014/main" id="{3646A094-0C34-4177-84A0-B676C4A739A1}"/>
              </a:ext>
            </a:extLst>
          </p:cNvPr>
          <p:cNvSpPr>
            <a:spLocks noChangeArrowheads="1"/>
          </p:cNvSpPr>
          <p:nvPr/>
        </p:nvSpPr>
        <p:spPr bwMode="auto">
          <a:xfrm>
            <a:off x="6584903" y="3066273"/>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1" name="Shape 298">
            <a:extLst>
              <a:ext uri="{FF2B5EF4-FFF2-40B4-BE49-F238E27FC236}">
                <a16:creationId xmlns:a16="http://schemas.microsoft.com/office/drawing/2014/main" id="{6425161A-9290-4BD6-9D57-4145848A5EFE}"/>
              </a:ext>
            </a:extLst>
          </p:cNvPr>
          <p:cNvSpPr>
            <a:spLocks noChangeArrowheads="1"/>
          </p:cNvSpPr>
          <p:nvPr/>
        </p:nvSpPr>
        <p:spPr bwMode="auto">
          <a:xfrm>
            <a:off x="6584904" y="3340107"/>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graphicFrame>
        <p:nvGraphicFramePr>
          <p:cNvPr id="13" name="Google Shape;503;p57">
            <a:extLst>
              <a:ext uri="{FF2B5EF4-FFF2-40B4-BE49-F238E27FC236}">
                <a16:creationId xmlns:a16="http://schemas.microsoft.com/office/drawing/2014/main" id="{DE2AA7E4-552B-4347-8D65-8983F305E552}"/>
              </a:ext>
            </a:extLst>
          </p:cNvPr>
          <p:cNvGraphicFramePr/>
          <p:nvPr/>
        </p:nvGraphicFramePr>
        <p:xfrm>
          <a:off x="6454420" y="1612770"/>
          <a:ext cx="4777580" cy="3059430"/>
        </p:xfrm>
        <a:graphic>
          <a:graphicData uri="http://schemas.openxmlformats.org/drawingml/2006/table">
            <a:tbl>
              <a:tblPr firstRow="1" bandRow="1">
                <a:noFill/>
              </a:tblPr>
              <a:tblGrid>
                <a:gridCol w="530704">
                  <a:extLst>
                    <a:ext uri="{9D8B030D-6E8A-4147-A177-3AD203B41FA5}">
                      <a16:colId xmlns:a16="http://schemas.microsoft.com/office/drawing/2014/main" val="853620425"/>
                    </a:ext>
                  </a:extLst>
                </a:gridCol>
                <a:gridCol w="4246876">
                  <a:extLst>
                    <a:ext uri="{9D8B030D-6E8A-4147-A177-3AD203B41FA5}">
                      <a16:colId xmlns:a16="http://schemas.microsoft.com/office/drawing/2014/main" val="20000"/>
                    </a:ext>
                  </a:extLst>
                </a:gridCol>
              </a:tblGrid>
              <a:tr h="198125">
                <a:tc gridSpan="2">
                  <a:txBody>
                    <a:bodyPr/>
                    <a:lstStyle/>
                    <a:p>
                      <a:pPr marL="0" marR="0" lvl="0" indent="0" algn="ctr" rtl="0">
                        <a:lnSpc>
                          <a:spcPct val="100000"/>
                        </a:lnSpc>
                        <a:spcBef>
                          <a:spcPts val="0"/>
                        </a:spcBef>
                        <a:spcAft>
                          <a:spcPts val="0"/>
                        </a:spcAft>
                        <a:buNone/>
                      </a:pPr>
                      <a:r>
                        <a:rPr lang="en-US" sz="1200" b="0" i="0" u="sng" strike="noStrike" cap="none" dirty="0">
                          <a:solidFill>
                            <a:srgbClr val="000000"/>
                          </a:solidFill>
                          <a:latin typeface="+mn-lt"/>
                          <a:ea typeface="Arial"/>
                          <a:cs typeface="Arial"/>
                          <a:sym typeface="Arial"/>
                        </a:rPr>
                        <a:t>Interventions</a:t>
                      </a:r>
                      <a:endParaRPr sz="1200" b="0" i="0" u="sng" strike="noStrike" cap="none" dirty="0">
                        <a:solidFill>
                          <a:srgbClr val="000000"/>
                        </a:solidFill>
                        <a:latin typeface="+mn-lt"/>
                        <a:ea typeface="Arial"/>
                        <a:cs typeface="Arial"/>
                        <a:sym typeface="Arial"/>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BFED9"/>
                    </a:solidFill>
                  </a:tcPr>
                </a:tc>
                <a:tc hMerge="1">
                  <a:txBody>
                    <a:bodyPr/>
                    <a:lstStyle/>
                    <a:p>
                      <a:pPr marL="0" marR="0" lvl="0" indent="0" algn="l" rtl="0">
                        <a:lnSpc>
                          <a:spcPct val="100000"/>
                        </a:lnSpc>
                        <a:spcBef>
                          <a:spcPts val="0"/>
                        </a:spcBef>
                        <a:spcAft>
                          <a:spcPts val="0"/>
                        </a:spcAft>
                        <a:buNone/>
                      </a:pPr>
                      <a:endParaRPr sz="1200" b="0" i="0" u="none" strike="noStrike" cap="none" dirty="0">
                        <a:solidFill>
                          <a:srgbClr val="000000"/>
                        </a:solidFill>
                        <a:latin typeface="+mn-lt"/>
                        <a:ea typeface="Arial"/>
                        <a:cs typeface="Arial"/>
                        <a:sym typeface="Arial"/>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FED9"/>
                    </a:solidFill>
                  </a:tcPr>
                </a:tc>
                <a:extLst>
                  <a:ext uri="{0D108BD9-81ED-4DB2-BD59-A6C34878D82A}">
                    <a16:rowId xmlns:a16="http://schemas.microsoft.com/office/drawing/2014/main" val="10000"/>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1. Measure and record vital signs every 1 hour.</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98125">
                <a:tc>
                  <a:txBody>
                    <a:bodyPr/>
                    <a:lstStyle/>
                    <a:p>
                      <a:pPr marL="0" marR="0" lvl="0" indent="0" algn="l" rtl="0">
                        <a:lnSpc>
                          <a:spcPct val="100000"/>
                        </a:lnSpc>
                        <a:spcBef>
                          <a:spcPts val="0"/>
                        </a:spcBef>
                        <a:spcAft>
                          <a:spcPts val="0"/>
                        </a:spcAft>
                        <a:buNone/>
                      </a:pPr>
                      <a:endParaRPr sz="1200" u="none" strike="noStrike" cap="none" baseline="-25000"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2. Change right foot dressing and obtain a wound culture.</a:t>
                      </a:r>
                      <a:endParaRPr sz="1200" u="none" strike="noStrike" cap="none" baseline="-2500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3. Draw blood from the PICC line and change the dressing.</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pt-BR" sz="1200" u="none" strike="noStrike" cap="none" dirty="0">
                          <a:latin typeface="+mn-lt"/>
                        </a:rPr>
                        <a:t>4. Administer all oral medications.</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5. Assess client response to pain medication.</a:t>
                      </a:r>
                      <a:endParaRPr sz="1200" u="none" strike="noStrike" cap="none"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2540373641"/>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dirty="0">
                          <a:latin typeface="+mn-lt"/>
                        </a:rPr>
                        <a:t>6. Obtain fingerstick blood glucose.</a:t>
                      </a:r>
                      <a:endParaRPr sz="1200" u="none" strike="noStrike" cap="none" baseline="3000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293634076"/>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baseline="0" dirty="0">
                          <a:latin typeface="+mn-lt"/>
                        </a:rPr>
                        <a:t>7. Assess client’s level of consciousness.</a:t>
                      </a:r>
                      <a:endParaRPr sz="1200" u="none" strike="noStrike" cap="none" baseline="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3273212240"/>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baseline="0" dirty="0">
                          <a:latin typeface="+mn-lt"/>
                        </a:rPr>
                        <a:t>8. Irrigate client’s indwelling urinary catheter.</a:t>
                      </a:r>
                      <a:endParaRPr sz="1200" u="none" strike="noStrike" cap="none" baseline="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450072513"/>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baseline="0" dirty="0">
                          <a:latin typeface="+mn-lt"/>
                        </a:rPr>
                        <a:t>9. Measure and record the client’s hourly urine output.</a:t>
                      </a:r>
                      <a:endParaRPr sz="1200" u="none" strike="noStrike" cap="none" baseline="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3877262744"/>
                  </a:ext>
                </a:extLst>
              </a:tr>
              <a:tr h="198125">
                <a:tc>
                  <a:txBody>
                    <a:bodyPr/>
                    <a:lstStyle/>
                    <a:p>
                      <a:pPr marL="0" marR="0" lvl="0" indent="0" algn="l" rtl="0">
                        <a:lnSpc>
                          <a:spcPct val="100000"/>
                        </a:lnSpc>
                        <a:spcBef>
                          <a:spcPts val="0"/>
                        </a:spcBef>
                        <a:spcAft>
                          <a:spcPts val="0"/>
                        </a:spcAft>
                        <a:buNone/>
                      </a:pPr>
                      <a:endParaRPr sz="1200" u="none" strike="noStrike" cap="none" dirty="0">
                        <a:latin typeface="+mn-lt"/>
                      </a:endParaRPr>
                    </a:p>
                  </a:txBody>
                  <a:tcPr marL="47625" marR="47625" marT="47625" marB="47625">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lgn="ctr">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baseline="0" dirty="0">
                          <a:latin typeface="+mn-lt"/>
                        </a:rPr>
                        <a:t>10. Complete bed bath and linen change.</a:t>
                      </a:r>
                      <a:endParaRPr sz="1200" u="none" strike="noStrike" cap="none" baseline="0" dirty="0">
                        <a:latin typeface="+mn-lt"/>
                      </a:endParaRPr>
                    </a:p>
                  </a:txBody>
                  <a:tcPr marL="47625" marR="47625" marT="47625" marB="47625">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404870335"/>
                  </a:ext>
                </a:extLst>
              </a:tr>
            </a:tbl>
          </a:graphicData>
        </a:graphic>
      </p:graphicFrame>
      <p:pic>
        <p:nvPicPr>
          <p:cNvPr id="14" name="Shape 310">
            <a:extLst>
              <a:ext uri="{FF2B5EF4-FFF2-40B4-BE49-F238E27FC236}">
                <a16:creationId xmlns:a16="http://schemas.microsoft.com/office/drawing/2014/main" id="{A683468C-87F9-43B1-8506-5679F493EFFE}"/>
              </a:ext>
            </a:extLst>
          </p:cNvPr>
          <p:cNvPicPr preferRelativeResize="0">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489652" y="3218233"/>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hape 310">
            <a:extLst>
              <a:ext uri="{FF2B5EF4-FFF2-40B4-BE49-F238E27FC236}">
                <a16:creationId xmlns:a16="http://schemas.microsoft.com/office/drawing/2014/main" id="{CD6C1D21-3BD8-43F1-98C5-053C75C51B96}"/>
              </a:ext>
            </a:extLst>
          </p:cNvPr>
          <p:cNvPicPr preferRelativeResize="0">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489652" y="1809284"/>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hape 298">
            <a:extLst>
              <a:ext uri="{FF2B5EF4-FFF2-40B4-BE49-F238E27FC236}">
                <a16:creationId xmlns:a16="http://schemas.microsoft.com/office/drawing/2014/main" id="{A3C722F3-A1BD-4BC9-9B89-0F66033D7B71}"/>
              </a:ext>
            </a:extLst>
          </p:cNvPr>
          <p:cNvSpPr>
            <a:spLocks noChangeArrowheads="1"/>
          </p:cNvSpPr>
          <p:nvPr/>
        </p:nvSpPr>
        <p:spPr bwMode="auto">
          <a:xfrm>
            <a:off x="6584904" y="3622697"/>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8" name="Shape 298">
            <a:extLst>
              <a:ext uri="{FF2B5EF4-FFF2-40B4-BE49-F238E27FC236}">
                <a16:creationId xmlns:a16="http://schemas.microsoft.com/office/drawing/2014/main" id="{83A058AA-16A5-411B-9A30-1C6CA4A8E5B1}"/>
              </a:ext>
            </a:extLst>
          </p:cNvPr>
          <p:cNvSpPr>
            <a:spLocks noChangeArrowheads="1"/>
          </p:cNvSpPr>
          <p:nvPr/>
        </p:nvSpPr>
        <p:spPr bwMode="auto">
          <a:xfrm>
            <a:off x="6584904" y="3905287"/>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9" name="Shape 298">
            <a:extLst>
              <a:ext uri="{FF2B5EF4-FFF2-40B4-BE49-F238E27FC236}">
                <a16:creationId xmlns:a16="http://schemas.microsoft.com/office/drawing/2014/main" id="{1543820B-3E87-478C-8DF3-BD6E6E188D37}"/>
              </a:ext>
            </a:extLst>
          </p:cNvPr>
          <p:cNvSpPr>
            <a:spLocks noChangeArrowheads="1"/>
          </p:cNvSpPr>
          <p:nvPr/>
        </p:nvSpPr>
        <p:spPr bwMode="auto">
          <a:xfrm>
            <a:off x="6584904" y="4175737"/>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0" name="Shape 298">
            <a:extLst>
              <a:ext uri="{FF2B5EF4-FFF2-40B4-BE49-F238E27FC236}">
                <a16:creationId xmlns:a16="http://schemas.microsoft.com/office/drawing/2014/main" id="{99CF5464-97A1-47EA-BCB0-EFAAAF948E93}"/>
              </a:ext>
            </a:extLst>
          </p:cNvPr>
          <p:cNvSpPr>
            <a:spLocks noChangeArrowheads="1"/>
          </p:cNvSpPr>
          <p:nvPr/>
        </p:nvSpPr>
        <p:spPr bwMode="auto">
          <a:xfrm>
            <a:off x="6584904" y="4446187"/>
            <a:ext cx="161925" cy="164306"/>
          </a:xfrm>
          <a:prstGeom prst="rect">
            <a:avLst/>
          </a:prstGeom>
          <a:solidFill>
            <a:srgbClr val="BCEBFF"/>
          </a:solidFill>
          <a:ln w="12700">
            <a:solidFill>
              <a:srgbClr val="7AD7FF"/>
            </a:solidFill>
            <a:miter lim="800000"/>
            <a:headEnd/>
            <a:tailEnd/>
          </a:ln>
        </p:spPr>
        <p:txBody>
          <a:bodyPr lIns="68569" tIns="34275" rIns="68569" bIns="34275" anchor="ctr"/>
          <a:lstStyle>
            <a:lvl1pPr indent="-28575">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21431" algn="ctr" defTabSz="685783" rtl="0" eaLnBrk="1" fontAlgn="auto" latinLnBrk="0" hangingPunct="1">
              <a:lnSpc>
                <a:spcPct val="100000"/>
              </a:lnSpc>
              <a:spcBef>
                <a:spcPts val="0"/>
              </a:spcBef>
              <a:spcAft>
                <a:spcPts val="0"/>
              </a:spcAft>
              <a:buClr>
                <a:srgbClr val="000000"/>
              </a:buClr>
              <a:buSzPct val="25000"/>
              <a:buFontTx/>
              <a:buNone/>
              <a:tabLst/>
              <a:defRPr/>
            </a:pPr>
            <a:endParaRPr kumimoji="0" lang="en-US" altLang="en-US" sz="13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pic>
        <p:nvPicPr>
          <p:cNvPr id="15" name="Shape 310">
            <a:extLst>
              <a:ext uri="{FF2B5EF4-FFF2-40B4-BE49-F238E27FC236}">
                <a16:creationId xmlns:a16="http://schemas.microsoft.com/office/drawing/2014/main" id="{F5BEA9B7-EC9F-47EC-9403-FA62DC5D35C3}"/>
              </a:ext>
            </a:extLst>
          </p:cNvPr>
          <p:cNvPicPr preferRelativeResize="0">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489652" y="4057989"/>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Shape 310">
            <a:extLst>
              <a:ext uri="{FF2B5EF4-FFF2-40B4-BE49-F238E27FC236}">
                <a16:creationId xmlns:a16="http://schemas.microsoft.com/office/drawing/2014/main" id="{F0DC436E-F53C-4013-B357-FDB5B7DE6765}"/>
              </a:ext>
            </a:extLst>
          </p:cNvPr>
          <p:cNvPicPr preferRelativeResize="0">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6489652" y="4328975"/>
            <a:ext cx="3524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DB34C2FE-06AC-4E3A-84D5-10B7E40CD5AE}"/>
              </a:ext>
            </a:extLst>
          </p:cNvPr>
          <p:cNvSpPr/>
          <p:nvPr/>
        </p:nvSpPr>
        <p:spPr>
          <a:xfrm>
            <a:off x="1878398" y="2555399"/>
            <a:ext cx="994401" cy="32948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AED09B35-BE5A-439E-A445-51E80775D3DF}"/>
              </a:ext>
            </a:extLst>
          </p:cNvPr>
          <p:cNvSpPr/>
          <p:nvPr/>
        </p:nvSpPr>
        <p:spPr>
          <a:xfrm>
            <a:off x="1872116" y="2873560"/>
            <a:ext cx="3023119" cy="28403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4000"/>
              </a:lnSpc>
              <a:spcBef>
                <a:spcPts val="0"/>
              </a:spcBef>
              <a:spcAft>
                <a:spcPts val="0"/>
              </a:spcAft>
              <a:buClr>
                <a:srgbClr val="70AD47"/>
              </a:buClr>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The health care provider writes additional orders: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Vital signs and neuro checks q 1 hour</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Strict I/O</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Fingerstick glucose q 4 hours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STAT CBC with differential, lactic acid, and coagulation profile</a:t>
            </a:r>
          </a:p>
        </p:txBody>
      </p:sp>
    </p:spTree>
    <p:extLst>
      <p:ext uri="{BB962C8B-B14F-4D97-AF65-F5344CB8AC3E}">
        <p14:creationId xmlns:p14="http://schemas.microsoft.com/office/powerpoint/2010/main" val="326164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1"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nextCondLst>
                <p:cond evt="onClick" delay="0">
                  <p:tgtEl>
                    <p:spTgt spid="22"/>
                  </p:tgtEl>
                </p:cond>
              </p:nextCondLst>
            </p:seq>
          </p:childTnLst>
        </p:cTn>
      </p:par>
    </p:tnLst>
    <p:bldLst>
      <p:bldP spid="23" grpId="0" animBg="1"/>
      <p:bldP spid="23" grpId="1" animBg="1"/>
      <p:bldP spid="23"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0BA2DDA1-812E-489D-B898-F2D6D5A39C5D}"/>
              </a:ext>
            </a:extLst>
          </p:cNvPr>
          <p:cNvSpPr>
            <a:spLocks noGrp="1"/>
          </p:cNvSpPr>
          <p:nvPr>
            <p:ph type="body" sz="quarter" idx="10"/>
          </p:nvPr>
        </p:nvSpPr>
        <p:spPr>
          <a:xfrm>
            <a:off x="1878399" y="2866769"/>
            <a:ext cx="3008698" cy="2860588"/>
          </a:xfrm>
        </p:spPr>
        <p:txBody>
          <a:bodyPr/>
          <a:lstStyle/>
          <a:p>
            <a:r>
              <a:rPr lang="en-US" dirty="0"/>
              <a:t>A 45-year-old female client with a diagnosis of diabetes mellitus type 2 and osteomyelitis is preparing for discharge following debridement of a right foot ulcer and several days of IV vancomycin infusion. The client is scheduled to be discharged with a peripherally inserted central catheter (PICC) in the left antecubital space so she can continue to receive intravenous antibiotics at home. The client is awake and confused and reports feeling anxious and “a little short of breath.” Lungs are clear to auscultation. The client reports pain at the surgical site of 6/10. The right foot dressing and PICC dressing are dry and intact. Oral and IV intake for the past 24 hours: 2200 mL. Urine output: 420 mL.</a:t>
            </a:r>
          </a:p>
        </p:txBody>
      </p:sp>
      <p:sp>
        <p:nvSpPr>
          <p:cNvPr id="29" name="Text Placeholder 28">
            <a:extLst>
              <a:ext uri="{FF2B5EF4-FFF2-40B4-BE49-F238E27FC236}">
                <a16:creationId xmlns:a16="http://schemas.microsoft.com/office/drawing/2014/main" id="{49E89037-1C7E-4E17-B74E-8350D1E90F82}"/>
              </a:ext>
            </a:extLst>
          </p:cNvPr>
          <p:cNvSpPr>
            <a:spLocks noGrp="1"/>
          </p:cNvSpPr>
          <p:nvPr>
            <p:ph type="body" sz="quarter" idx="11"/>
          </p:nvPr>
        </p:nvSpPr>
        <p:spPr>
          <a:xfrm>
            <a:off x="1878399" y="1433513"/>
            <a:ext cx="3008698" cy="345860"/>
          </a:xfrm>
        </p:spPr>
        <p:txBody>
          <a:bodyPr/>
          <a:lstStyle/>
          <a:p>
            <a:r>
              <a:rPr lang="en-US" dirty="0"/>
              <a:t>Case Study:</a:t>
            </a:r>
          </a:p>
        </p:txBody>
      </p:sp>
      <p:sp>
        <p:nvSpPr>
          <p:cNvPr id="30" name="Text Placeholder 29">
            <a:extLst>
              <a:ext uri="{FF2B5EF4-FFF2-40B4-BE49-F238E27FC236}">
                <a16:creationId xmlns:a16="http://schemas.microsoft.com/office/drawing/2014/main" id="{507AC98F-A181-473D-9D73-CB3375ECE6A3}"/>
              </a:ext>
            </a:extLst>
          </p:cNvPr>
          <p:cNvSpPr>
            <a:spLocks noGrp="1"/>
          </p:cNvSpPr>
          <p:nvPr>
            <p:ph type="body" sz="quarter" idx="12"/>
          </p:nvPr>
        </p:nvSpPr>
        <p:spPr>
          <a:xfrm>
            <a:off x="1878398" y="1927010"/>
            <a:ext cx="3008697" cy="612304"/>
          </a:xfrm>
        </p:spPr>
        <p:txBody>
          <a:bodyPr/>
          <a:lstStyle/>
          <a:p>
            <a:r>
              <a:rPr lang="en-US" dirty="0"/>
              <a:t>DM, discharge with PICC</a:t>
            </a:r>
          </a:p>
        </p:txBody>
      </p:sp>
      <p:sp>
        <p:nvSpPr>
          <p:cNvPr id="5" name="Shape 237">
            <a:extLst>
              <a:ext uri="{FF2B5EF4-FFF2-40B4-BE49-F238E27FC236}">
                <a16:creationId xmlns:a16="http://schemas.microsoft.com/office/drawing/2014/main" id="{80918ECD-F5D0-4827-A1A8-C3B4EB8BBA16}"/>
              </a:ext>
            </a:extLst>
          </p:cNvPr>
          <p:cNvSpPr txBox="1">
            <a:spLocks/>
          </p:cNvSpPr>
          <p:nvPr/>
        </p:nvSpPr>
        <p:spPr bwMode="auto">
          <a:xfrm>
            <a:off x="6038400" y="998785"/>
            <a:ext cx="5415354" cy="58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5" tIns="34275" rIns="91425" bIns="34275" numCol="1" anchor="t" anchorCtr="0" compatLnSpc="1">
            <a:prstTxWarp prst="textNoShape">
              <a:avLst/>
            </a:prstTxWarp>
            <a:noAutofit/>
          </a:bodyPr>
          <a:lstStyle>
            <a:defPPr marR="0" lvl="0" algn="l" rtl="0">
              <a:lnSpc>
                <a:spcPct val="100000"/>
              </a:lnSpc>
              <a:spcBef>
                <a:spcPts val="0"/>
              </a:spcBef>
              <a:spcAft>
                <a:spcPts val="0"/>
              </a:spcAft>
            </a:defPPr>
            <a:lvl1pPr marL="0" marR="0" lvl="0" indent="0" algn="l" rtl="0" eaLnBrk="0" fontAlgn="base" hangingPunct="0">
              <a:lnSpc>
                <a:spcPct val="90000"/>
              </a:lnSpc>
              <a:spcBef>
                <a:spcPts val="10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1pPr>
            <a:lvl2pPr marL="457189" marR="0" lvl="1"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2pPr>
            <a:lvl3pPr marL="914377" marR="0" lvl="2"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3pPr>
            <a:lvl4pPr marL="1371566" marR="0" lvl="3"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4pPr>
            <a:lvl5pPr marL="1828754" marR="0" lvl="4" indent="0" algn="l" rtl="0" eaLnBrk="0" fontAlgn="base" hangingPunct="0">
              <a:lnSpc>
                <a:spcPct val="90000"/>
              </a:lnSpc>
              <a:spcBef>
                <a:spcPts val="500"/>
              </a:spcBef>
              <a:spcAft>
                <a:spcPct val="0"/>
              </a:spcAft>
              <a:buClr>
                <a:schemeClr val="dk1"/>
              </a:buClr>
              <a:buSzPct val="100000"/>
              <a:buFont typeface="Arial"/>
              <a:buNone/>
              <a:defRPr sz="1800" b="0" i="0" u="none" strike="noStrike" cap="none">
                <a:solidFill>
                  <a:schemeClr val="dk1"/>
                </a:solidFill>
                <a:latin typeface="Times New Roman"/>
                <a:ea typeface="Times New Roman"/>
                <a:cs typeface="Times New Roman"/>
                <a:sym typeface="Times New Roman"/>
              </a:defRPr>
            </a:lvl5pPr>
            <a:lvl6pPr marL="2514537" marR="0" lvl="5"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726" marR="0" lvl="6"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8914" marR="0" lvl="7"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103" marR="0" lvl="8" indent="-114297"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pPr marL="0" marR="0" lvl="0" indent="-85723" algn="l" defTabSz="914400" rtl="0" eaLnBrk="1" fontAlgn="auto" latinLnBrk="0" hangingPunct="1">
              <a:lnSpc>
                <a:spcPct val="114000"/>
              </a:lnSpc>
              <a:spcBef>
                <a:spcPts val="0"/>
              </a:spcBef>
              <a:spcAft>
                <a:spcPts val="0"/>
              </a:spcAft>
              <a:buClr>
                <a:prstClr val="black"/>
              </a:buClr>
              <a:buSzPct val="100000"/>
              <a:buFont typeface="Arial"/>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t>For each assessment finding below, determine which findings indicate interventions have been effective and which findings require further follow up with the health care provider.</a:t>
            </a:r>
            <a:br>
              <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rPr>
            </a:br>
            <a:endParaRPr kumimoji="0" lang="en-US" sz="825" b="0" i="0" u="none" strike="noStrike" kern="0" cap="none" spc="0" normalizeH="0" baseline="0" noProof="0" dirty="0">
              <a:ln>
                <a:noFill/>
              </a:ln>
              <a:solidFill>
                <a:prstClr val="black"/>
              </a:solidFill>
              <a:effectLst/>
              <a:uLnTx/>
              <a:uFillTx/>
              <a:latin typeface="Calibri" panose="020F0502020204030204"/>
              <a:cs typeface="Times New Roman"/>
              <a:sym typeface="Times New Roman"/>
            </a:endParaRPr>
          </a:p>
        </p:txBody>
      </p:sp>
      <p:graphicFrame>
        <p:nvGraphicFramePr>
          <p:cNvPr id="6" name="Table 5">
            <a:extLst>
              <a:ext uri="{FF2B5EF4-FFF2-40B4-BE49-F238E27FC236}">
                <a16:creationId xmlns:a16="http://schemas.microsoft.com/office/drawing/2014/main" id="{F80C8657-0F06-413E-8003-9FA9C227A7D4}"/>
              </a:ext>
            </a:extLst>
          </p:cNvPr>
          <p:cNvGraphicFramePr>
            <a:graphicFrameLocks noGrp="1"/>
          </p:cNvGraphicFramePr>
          <p:nvPr/>
        </p:nvGraphicFramePr>
        <p:xfrm>
          <a:off x="6096000" y="1773810"/>
          <a:ext cx="4977600" cy="1946910"/>
        </p:xfrm>
        <a:graphic>
          <a:graphicData uri="http://schemas.openxmlformats.org/drawingml/2006/table">
            <a:tbl>
              <a:tblPr bandRow="1">
                <a:tableStyleId>{D27102A9-8310-4765-A935-A1911B00CA55}</a:tableStyleId>
              </a:tblPr>
              <a:tblGrid>
                <a:gridCol w="3063884">
                  <a:extLst>
                    <a:ext uri="{9D8B030D-6E8A-4147-A177-3AD203B41FA5}">
                      <a16:colId xmlns:a16="http://schemas.microsoft.com/office/drawing/2014/main" val="4240357597"/>
                    </a:ext>
                  </a:extLst>
                </a:gridCol>
                <a:gridCol w="839276">
                  <a:extLst>
                    <a:ext uri="{9D8B030D-6E8A-4147-A177-3AD203B41FA5}">
                      <a16:colId xmlns:a16="http://schemas.microsoft.com/office/drawing/2014/main" val="3073768509"/>
                    </a:ext>
                  </a:extLst>
                </a:gridCol>
                <a:gridCol w="1074440">
                  <a:extLst>
                    <a:ext uri="{9D8B030D-6E8A-4147-A177-3AD203B41FA5}">
                      <a16:colId xmlns:a16="http://schemas.microsoft.com/office/drawing/2014/main" val="2759232931"/>
                    </a:ext>
                  </a:extLst>
                </a:gridCol>
              </a:tblGrid>
              <a:tr h="0">
                <a:tc>
                  <a:txBody>
                    <a:bodyPr/>
                    <a:lstStyle/>
                    <a:p>
                      <a:pPr algn="ctr" rtl="0" fontAlgn="t">
                        <a:spcBef>
                          <a:spcPts val="0"/>
                        </a:spcBef>
                        <a:spcAft>
                          <a:spcPts val="0"/>
                        </a:spcAft>
                      </a:pPr>
                      <a:r>
                        <a:rPr lang="en-US" sz="1200" u="none" strike="noStrike" dirty="0">
                          <a:effectLst/>
                        </a:rPr>
                        <a:t>Assessment Finding</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20000"/>
                      </a:schemeClr>
                    </a:solidFill>
                  </a:tcPr>
                </a:tc>
                <a:tc>
                  <a:txBody>
                    <a:bodyPr/>
                    <a:lstStyle/>
                    <a:p>
                      <a:pPr algn="ctr" rtl="0" fontAlgn="t">
                        <a:spcBef>
                          <a:spcPts val="0"/>
                        </a:spcBef>
                        <a:spcAft>
                          <a:spcPts val="0"/>
                        </a:spcAft>
                      </a:pPr>
                      <a:r>
                        <a:rPr lang="en-US" sz="1200" u="none" strike="noStrike" dirty="0">
                          <a:effectLst/>
                        </a:rPr>
                        <a:t>Effective</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20000"/>
                      </a:schemeClr>
                    </a:solidFill>
                  </a:tcPr>
                </a:tc>
                <a:tc>
                  <a:txBody>
                    <a:bodyPr/>
                    <a:lstStyle/>
                    <a:p>
                      <a:pPr algn="ctr" rtl="0" fontAlgn="t">
                        <a:spcBef>
                          <a:spcPts val="0"/>
                        </a:spcBef>
                        <a:spcAft>
                          <a:spcPts val="0"/>
                        </a:spcAft>
                      </a:pPr>
                      <a:r>
                        <a:rPr lang="en-US" sz="1200" u="none" strike="noStrike" dirty="0">
                          <a:effectLst/>
                        </a:rPr>
                        <a:t>Notify HCP</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alpha val="20000"/>
                      </a:schemeClr>
                    </a:solidFill>
                  </a:tcPr>
                </a:tc>
                <a:extLst>
                  <a:ext uri="{0D108BD9-81ED-4DB2-BD59-A6C34878D82A}">
                    <a16:rowId xmlns:a16="http://schemas.microsoft.com/office/drawing/2014/main" val="3015765936"/>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Client lethargic and confused</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996447"/>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Pain 0/10 10 minutes after IV pain medication</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6617385"/>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Right foot surgical wound with foul odor</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1822701"/>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Blood glucose 112 mg/dL (6.2 mmol/L)</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087826"/>
                  </a:ext>
                </a:extLst>
              </a:tr>
              <a:tr h="0">
                <a:tc>
                  <a:txBody>
                    <a:bodyPr/>
                    <a:lstStyle/>
                    <a:p>
                      <a:pPr rtl="0" fontAlgn="t">
                        <a:spcBef>
                          <a:spcPts val="0"/>
                        </a:spcBef>
                        <a:spcAft>
                          <a:spcPts val="0"/>
                        </a:spcAft>
                      </a:pPr>
                      <a:r>
                        <a:rPr lang="en-US" sz="1200" b="0" i="0" u="none" strike="noStrike" kern="1200" dirty="0">
                          <a:solidFill>
                            <a:schemeClr val="tx1"/>
                          </a:solidFill>
                          <a:effectLst/>
                          <a:latin typeface="+mn-lt"/>
                          <a:ea typeface="+mn-ea"/>
                          <a:cs typeface="+mn-cs"/>
                        </a:rPr>
                        <a:t>RR 20 with SpO</a:t>
                      </a:r>
                      <a:r>
                        <a:rPr lang="en-US" sz="1200" b="0" i="0" u="none" strike="noStrike" kern="1200" baseline="-50000" dirty="0">
                          <a:solidFill>
                            <a:schemeClr val="tx1"/>
                          </a:solidFill>
                          <a:effectLst/>
                          <a:latin typeface="+mn-lt"/>
                          <a:ea typeface="+mn-ea"/>
                          <a:cs typeface="+mn-cs"/>
                        </a:rPr>
                        <a:t>2</a:t>
                      </a:r>
                      <a:r>
                        <a:rPr lang="en-US" sz="1200" b="0" i="0" u="none" strike="noStrike" kern="1200" dirty="0">
                          <a:solidFill>
                            <a:schemeClr val="tx1"/>
                          </a:solidFill>
                          <a:effectLst/>
                          <a:latin typeface="+mn-lt"/>
                          <a:ea typeface="+mn-ea"/>
                          <a:cs typeface="+mn-cs"/>
                        </a:rPr>
                        <a:t> 98% on 3L/NC</a:t>
                      </a: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2261899"/>
                  </a:ext>
                </a:extLst>
              </a:tr>
              <a:tr h="0">
                <a:tc>
                  <a:txBody>
                    <a:bodyPr/>
                    <a:lstStyle/>
                    <a:p>
                      <a:pPr rtl="0" fontAlgn="t">
                        <a:spcBef>
                          <a:spcPts val="0"/>
                        </a:spcBef>
                        <a:spcAft>
                          <a:spcPts val="0"/>
                        </a:spcAft>
                      </a:pPr>
                      <a:r>
                        <a:rPr lang="en-US" sz="1200" dirty="0">
                          <a:effectLst/>
                        </a:rPr>
                        <a:t>Urine output 20 mL/hour for 2 hours</a:t>
                      </a: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spcBef>
                          <a:spcPts val="0"/>
                        </a:spcBef>
                        <a:spcAft>
                          <a:spcPts val="0"/>
                        </a:spcAft>
                      </a:pPr>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fontAlgn="t"/>
                      <a:endParaRPr lang="en-US" sz="1200" dirty="0">
                        <a:effectLst/>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024113"/>
                  </a:ext>
                </a:extLst>
              </a:tr>
            </a:tbl>
          </a:graphicData>
        </a:graphic>
      </p:graphicFrame>
      <p:sp>
        <p:nvSpPr>
          <p:cNvPr id="7" name="Oval 6">
            <a:extLst>
              <a:ext uri="{FF2B5EF4-FFF2-40B4-BE49-F238E27FC236}">
                <a16:creationId xmlns:a16="http://schemas.microsoft.com/office/drawing/2014/main" id="{E8B50DE9-AD3F-4341-AE4B-5663154264A0}"/>
              </a:ext>
            </a:extLst>
          </p:cNvPr>
          <p:cNvSpPr/>
          <p:nvPr/>
        </p:nvSpPr>
        <p:spPr>
          <a:xfrm>
            <a:off x="10442387" y="2101639"/>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8" name="Oval 7">
            <a:extLst>
              <a:ext uri="{FF2B5EF4-FFF2-40B4-BE49-F238E27FC236}">
                <a16:creationId xmlns:a16="http://schemas.microsoft.com/office/drawing/2014/main" id="{134B3670-DF6C-47C9-9834-E42E3A791354}"/>
              </a:ext>
            </a:extLst>
          </p:cNvPr>
          <p:cNvSpPr/>
          <p:nvPr/>
        </p:nvSpPr>
        <p:spPr>
          <a:xfrm>
            <a:off x="9458790" y="2106981"/>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7" name="Oval 16">
            <a:extLst>
              <a:ext uri="{FF2B5EF4-FFF2-40B4-BE49-F238E27FC236}">
                <a16:creationId xmlns:a16="http://schemas.microsoft.com/office/drawing/2014/main" id="{A5B06F13-6F71-425B-8746-A7071CD20CEE}"/>
              </a:ext>
            </a:extLst>
          </p:cNvPr>
          <p:cNvSpPr/>
          <p:nvPr/>
        </p:nvSpPr>
        <p:spPr>
          <a:xfrm>
            <a:off x="9458790" y="2674637"/>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8" name="Oval 17">
            <a:extLst>
              <a:ext uri="{FF2B5EF4-FFF2-40B4-BE49-F238E27FC236}">
                <a16:creationId xmlns:a16="http://schemas.microsoft.com/office/drawing/2014/main" id="{F04871D0-881D-4663-9DFE-03F5A1B1E0B8}"/>
              </a:ext>
            </a:extLst>
          </p:cNvPr>
          <p:cNvSpPr/>
          <p:nvPr/>
        </p:nvSpPr>
        <p:spPr>
          <a:xfrm>
            <a:off x="9458790" y="3497781"/>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19" name="Oval 18">
            <a:extLst>
              <a:ext uri="{FF2B5EF4-FFF2-40B4-BE49-F238E27FC236}">
                <a16:creationId xmlns:a16="http://schemas.microsoft.com/office/drawing/2014/main" id="{08EDBFDE-6929-417C-BD0C-6550F931ABCF}"/>
              </a:ext>
            </a:extLst>
          </p:cNvPr>
          <p:cNvSpPr/>
          <p:nvPr/>
        </p:nvSpPr>
        <p:spPr>
          <a:xfrm>
            <a:off x="10442387" y="2394744"/>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0" name="Oval 19">
            <a:extLst>
              <a:ext uri="{FF2B5EF4-FFF2-40B4-BE49-F238E27FC236}">
                <a16:creationId xmlns:a16="http://schemas.microsoft.com/office/drawing/2014/main" id="{B7C8FD53-C446-4FF2-8D96-51A820AD218B}"/>
              </a:ext>
            </a:extLst>
          </p:cNvPr>
          <p:cNvSpPr/>
          <p:nvPr/>
        </p:nvSpPr>
        <p:spPr>
          <a:xfrm>
            <a:off x="10442387" y="2956085"/>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1" name="Oval 20">
            <a:extLst>
              <a:ext uri="{FF2B5EF4-FFF2-40B4-BE49-F238E27FC236}">
                <a16:creationId xmlns:a16="http://schemas.microsoft.com/office/drawing/2014/main" id="{60BD8F6D-0101-427D-9FE0-7841545B2F9E}"/>
              </a:ext>
            </a:extLst>
          </p:cNvPr>
          <p:cNvSpPr/>
          <p:nvPr/>
        </p:nvSpPr>
        <p:spPr>
          <a:xfrm>
            <a:off x="10442387" y="3241839"/>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2" name="Oval 21">
            <a:extLst>
              <a:ext uri="{FF2B5EF4-FFF2-40B4-BE49-F238E27FC236}">
                <a16:creationId xmlns:a16="http://schemas.microsoft.com/office/drawing/2014/main" id="{4248C92B-D2B5-4AF5-9D1E-7A73AAE8F0F7}"/>
              </a:ext>
            </a:extLst>
          </p:cNvPr>
          <p:cNvSpPr/>
          <p:nvPr/>
        </p:nvSpPr>
        <p:spPr>
          <a:xfrm>
            <a:off x="9458790" y="2390809"/>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3" name="Oval 22">
            <a:extLst>
              <a:ext uri="{FF2B5EF4-FFF2-40B4-BE49-F238E27FC236}">
                <a16:creationId xmlns:a16="http://schemas.microsoft.com/office/drawing/2014/main" id="{9C5B821E-99A4-4A1D-9ADD-62A731DAC6B2}"/>
              </a:ext>
            </a:extLst>
          </p:cNvPr>
          <p:cNvSpPr/>
          <p:nvPr/>
        </p:nvSpPr>
        <p:spPr>
          <a:xfrm>
            <a:off x="10442387" y="2674637"/>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4" name="Oval 23">
            <a:extLst>
              <a:ext uri="{FF2B5EF4-FFF2-40B4-BE49-F238E27FC236}">
                <a16:creationId xmlns:a16="http://schemas.microsoft.com/office/drawing/2014/main" id="{8380A171-D63D-44C6-8ABB-41D052250E1F}"/>
              </a:ext>
            </a:extLst>
          </p:cNvPr>
          <p:cNvSpPr/>
          <p:nvPr/>
        </p:nvSpPr>
        <p:spPr>
          <a:xfrm>
            <a:off x="9458790" y="2956085"/>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5" name="Oval 24">
            <a:extLst>
              <a:ext uri="{FF2B5EF4-FFF2-40B4-BE49-F238E27FC236}">
                <a16:creationId xmlns:a16="http://schemas.microsoft.com/office/drawing/2014/main" id="{1E3ECB6D-4200-4F62-B6D0-31AD8431C8EC}"/>
              </a:ext>
            </a:extLst>
          </p:cNvPr>
          <p:cNvSpPr/>
          <p:nvPr/>
        </p:nvSpPr>
        <p:spPr>
          <a:xfrm>
            <a:off x="9458790" y="3241839"/>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6" name="Oval 25">
            <a:extLst>
              <a:ext uri="{FF2B5EF4-FFF2-40B4-BE49-F238E27FC236}">
                <a16:creationId xmlns:a16="http://schemas.microsoft.com/office/drawing/2014/main" id="{1043F6EA-E329-4AA8-AE64-C197CD5243F9}"/>
              </a:ext>
            </a:extLst>
          </p:cNvPr>
          <p:cNvSpPr/>
          <p:nvPr/>
        </p:nvSpPr>
        <p:spPr>
          <a:xfrm>
            <a:off x="10442387" y="3497781"/>
            <a:ext cx="152400" cy="145256"/>
          </a:xfrm>
          <a:prstGeom prst="ellipse">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charset="0"/>
                <a:ea typeface="Arial" charset="0"/>
                <a:cs typeface="Arial" charset="0"/>
                <a:sym typeface="Arial" charset="0"/>
              </a:defRPr>
            </a:lvl1pPr>
            <a:lvl2pPr marL="742950" indent="-285750">
              <a:defRPr sz="1400">
                <a:solidFill>
                  <a:srgbClr val="000000"/>
                </a:solidFill>
                <a:latin typeface="Arial" charset="0"/>
                <a:ea typeface="Arial" charset="0"/>
                <a:cs typeface="Arial" charset="0"/>
                <a:sym typeface="Arial" charset="0"/>
              </a:defRPr>
            </a:lvl2pPr>
            <a:lvl3pPr marL="1143000" indent="-228600">
              <a:defRPr sz="1400">
                <a:solidFill>
                  <a:srgbClr val="000000"/>
                </a:solidFill>
                <a:latin typeface="Arial" charset="0"/>
                <a:ea typeface="Arial" charset="0"/>
                <a:cs typeface="Arial" charset="0"/>
                <a:sym typeface="Arial" charset="0"/>
              </a:defRPr>
            </a:lvl3pPr>
            <a:lvl4pPr marL="1600200" indent="-228600">
              <a:defRPr sz="1400">
                <a:solidFill>
                  <a:srgbClr val="000000"/>
                </a:solidFill>
                <a:latin typeface="Arial" charset="0"/>
                <a:ea typeface="Arial" charset="0"/>
                <a:cs typeface="Arial" charset="0"/>
                <a:sym typeface="Arial" charset="0"/>
              </a:defRPr>
            </a:lvl4pPr>
            <a:lvl5pPr marL="2057400" indent="-22860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Arial" charset="0"/>
                <a:cs typeface="Arial" charset="0"/>
                <a:sym typeface="Arial" charset="0"/>
              </a:defRPr>
            </a:lvl9p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altLang="en-US" sz="1050" b="0" i="0" u="none" strike="noStrike" kern="1200" cap="none" spc="0" normalizeH="0" baseline="0" noProof="0" dirty="0">
              <a:ln>
                <a:noFill/>
              </a:ln>
              <a:solidFill>
                <a:srgbClr val="FFFFFF"/>
              </a:solidFill>
              <a:effectLst/>
              <a:uLnTx/>
              <a:uFillTx/>
              <a:latin typeface="Arial" charset="0"/>
              <a:cs typeface="Arial" charset="0"/>
              <a:sym typeface="Arial" charset="0"/>
            </a:endParaRPr>
          </a:p>
        </p:txBody>
      </p:sp>
      <p:sp>
        <p:nvSpPr>
          <p:cNvPr id="27" name="Rectangle: Rounded Corners 26">
            <a:extLst>
              <a:ext uri="{FF2B5EF4-FFF2-40B4-BE49-F238E27FC236}">
                <a16:creationId xmlns:a16="http://schemas.microsoft.com/office/drawing/2014/main" id="{049CD93D-E1F5-441C-9A6D-3EACA99D62C1}"/>
              </a:ext>
            </a:extLst>
          </p:cNvPr>
          <p:cNvSpPr/>
          <p:nvPr/>
        </p:nvSpPr>
        <p:spPr>
          <a:xfrm>
            <a:off x="2888913" y="2552531"/>
            <a:ext cx="1011590" cy="31423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HCP Orders</a:t>
            </a:r>
          </a:p>
        </p:txBody>
      </p:sp>
      <p:sp>
        <p:nvSpPr>
          <p:cNvPr id="31" name="Rectangle: Rounded Corners 30">
            <a:extLst>
              <a:ext uri="{FF2B5EF4-FFF2-40B4-BE49-F238E27FC236}">
                <a16:creationId xmlns:a16="http://schemas.microsoft.com/office/drawing/2014/main" id="{B3992F51-465D-44F7-AF86-27A8D4DAB9E6}"/>
              </a:ext>
            </a:extLst>
          </p:cNvPr>
          <p:cNvSpPr/>
          <p:nvPr/>
        </p:nvSpPr>
        <p:spPr>
          <a:xfrm>
            <a:off x="1878398" y="2555399"/>
            <a:ext cx="994401" cy="329485"/>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29D910A-DFDE-4520-96AD-F32A1D47089B}"/>
              </a:ext>
            </a:extLst>
          </p:cNvPr>
          <p:cNvSpPr/>
          <p:nvPr/>
        </p:nvSpPr>
        <p:spPr>
          <a:xfrm>
            <a:off x="1883148" y="2862629"/>
            <a:ext cx="3023119" cy="28403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14000"/>
              </a:lnSpc>
              <a:spcBef>
                <a:spcPts val="0"/>
              </a:spcBef>
              <a:spcAft>
                <a:spcPts val="0"/>
              </a:spcAft>
              <a:buClr>
                <a:srgbClr val="70AD47"/>
              </a:buClr>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The health care provider writes additional orders: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Vital signs and neuro checks q 1 hour</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Strict I/O</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Fingerstick glucose q 4 hours</a:t>
            </a:r>
          </a:p>
          <a:p>
            <a:pPr marL="171450" marR="0" lvl="0" indent="-1714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rPr>
              <a:t>STAT CBC with differential, lactic acid, and coagulation profile</a:t>
            </a:r>
          </a:p>
        </p:txBody>
      </p:sp>
    </p:spTree>
    <p:extLst>
      <p:ext uri="{BB962C8B-B14F-4D97-AF65-F5344CB8AC3E}">
        <p14:creationId xmlns:p14="http://schemas.microsoft.com/office/powerpoint/2010/main" val="291002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500" fill="hold"/>
                                        <p:tgtEl>
                                          <p:spTgt spid="7"/>
                                        </p:tgtEl>
                                        <p:attrNameLst>
                                          <p:attrName>fillcolor</p:attrName>
                                        </p:attrNameLst>
                                      </p:cBhvr>
                                      <p:to>
                                        <a:srgbClr val="000000"/>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mph" presetSubtype="2" fill="hold" nodeType="clickEffect">
                                  <p:stCondLst>
                                    <p:cond delay="0"/>
                                  </p:stCondLst>
                                  <p:childTnLst>
                                    <p:animClr clrSpc="rgb" dir="cw">
                                      <p:cBhvr>
                                        <p:cTn id="16" dur="500" fill="hold"/>
                                        <p:tgtEl>
                                          <p:spTgt spid="22"/>
                                        </p:tgtEl>
                                        <p:attrNameLst>
                                          <p:attrName>fillcolor</p:attrName>
                                        </p:attrNameLst>
                                      </p:cBhvr>
                                      <p:to>
                                        <a:srgbClr val="000000"/>
                                      </p:to>
                                    </p:animClr>
                                    <p:set>
                                      <p:cBhvr>
                                        <p:cTn id="17" dur="500" fill="hold"/>
                                        <p:tgtEl>
                                          <p:spTgt spid="22"/>
                                        </p:tgtEl>
                                        <p:attrNameLst>
                                          <p:attrName>fill.type</p:attrName>
                                        </p:attrNameLst>
                                      </p:cBhvr>
                                      <p:to>
                                        <p:strVal val="solid"/>
                                      </p:to>
                                    </p:set>
                                    <p:set>
                                      <p:cBhvr>
                                        <p:cTn id="18" dur="500" fill="hold"/>
                                        <p:tgtEl>
                                          <p:spTgt spid="22"/>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500" fill="hold"/>
                                        <p:tgtEl>
                                          <p:spTgt spid="23"/>
                                        </p:tgtEl>
                                        <p:attrNameLst>
                                          <p:attrName>fillcolor</p:attrName>
                                        </p:attrNameLst>
                                      </p:cBhvr>
                                      <p:to>
                                        <a:srgbClr val="000000"/>
                                      </p:to>
                                    </p:animClr>
                                    <p:set>
                                      <p:cBhvr>
                                        <p:cTn id="23" dur="500" fill="hold"/>
                                        <p:tgtEl>
                                          <p:spTgt spid="23"/>
                                        </p:tgtEl>
                                        <p:attrNameLst>
                                          <p:attrName>fill.type</p:attrName>
                                        </p:attrNameLst>
                                      </p:cBhvr>
                                      <p:to>
                                        <p:strVal val="solid"/>
                                      </p:to>
                                    </p:set>
                                    <p:set>
                                      <p:cBhvr>
                                        <p:cTn id="24" dur="500" fill="hold"/>
                                        <p:tgtEl>
                                          <p:spTgt spid="23"/>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4"/>
                                        </p:tgtEl>
                                        <p:attrNameLst>
                                          <p:attrName>fillcolor</p:attrName>
                                        </p:attrNameLst>
                                      </p:cBhvr>
                                      <p:to>
                                        <a:srgbClr val="000000"/>
                                      </p:to>
                                    </p:animClr>
                                    <p:set>
                                      <p:cBhvr>
                                        <p:cTn id="29" dur="500" fill="hold"/>
                                        <p:tgtEl>
                                          <p:spTgt spid="24"/>
                                        </p:tgtEl>
                                        <p:attrNameLst>
                                          <p:attrName>fill.type</p:attrName>
                                        </p:attrNameLst>
                                      </p:cBhvr>
                                      <p:to>
                                        <p:strVal val="solid"/>
                                      </p:to>
                                    </p:set>
                                    <p:set>
                                      <p:cBhvr>
                                        <p:cTn id="30" dur="500" fill="hold"/>
                                        <p:tgtEl>
                                          <p:spTgt spid="24"/>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25"/>
                                        </p:tgtEl>
                                        <p:attrNameLst>
                                          <p:attrName>fillcolor</p:attrName>
                                        </p:attrNameLst>
                                      </p:cBhvr>
                                      <p:to>
                                        <a:srgbClr val="000000"/>
                                      </p:to>
                                    </p:animClr>
                                    <p:set>
                                      <p:cBhvr>
                                        <p:cTn id="35" dur="500" fill="hold"/>
                                        <p:tgtEl>
                                          <p:spTgt spid="25"/>
                                        </p:tgtEl>
                                        <p:attrNameLst>
                                          <p:attrName>fill.type</p:attrName>
                                        </p:attrNameLst>
                                      </p:cBhvr>
                                      <p:to>
                                        <p:strVal val="solid"/>
                                      </p:to>
                                    </p:set>
                                    <p:set>
                                      <p:cBhvr>
                                        <p:cTn id="36" dur="500" fill="hold"/>
                                        <p:tgtEl>
                                          <p:spTgt spid="25"/>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26"/>
                                        </p:tgtEl>
                                        <p:attrNameLst>
                                          <p:attrName>fillcolor</p:attrName>
                                        </p:attrNameLst>
                                      </p:cBhvr>
                                      <p:to>
                                        <a:srgbClr val="000000"/>
                                      </p:to>
                                    </p:animClr>
                                    <p:set>
                                      <p:cBhvr>
                                        <p:cTn id="41" dur="500" fill="hold"/>
                                        <p:tgtEl>
                                          <p:spTgt spid="26"/>
                                        </p:tgtEl>
                                        <p:attrNameLst>
                                          <p:attrName>fill.type</p:attrName>
                                        </p:attrNameLst>
                                      </p:cBhvr>
                                      <p:to>
                                        <p:strVal val="solid"/>
                                      </p:to>
                                    </p:set>
                                    <p:set>
                                      <p:cBhvr>
                                        <p:cTn id="42" dur="500" fill="hold"/>
                                        <p:tgtEl>
                                          <p:spTgt spid="2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1"/>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clickEffect">
                                  <p:stCondLst>
                                    <p:cond delay="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10" presetClass="entr" presetSubtype="0" fill="hold" grpId="1"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childTnLst>
              </p:cTn>
              <p:nextCondLst>
                <p:cond evt="onClick" delay="0">
                  <p:tgtEl>
                    <p:spTgt spid="27"/>
                  </p:tgtEl>
                </p:cond>
              </p:nextCondLst>
            </p:seq>
          </p:childTnLst>
        </p:cTn>
      </p:par>
    </p:tnLst>
    <p:bldLst>
      <p:bldP spid="32" grpId="0" animBg="1"/>
      <p:bldP spid="32" grpId="1" animBg="1"/>
      <p:bldP spid="32"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0F6E"/>
              </a:buClr>
              <a:buSzPts val="4400"/>
              <a:buFont typeface="Open Sans"/>
              <a:buNone/>
            </a:pPr>
            <a:r>
              <a:rPr lang="en-US" b="1" dirty="0">
                <a:solidFill>
                  <a:srgbClr val="240F6E"/>
                </a:solidFill>
                <a:latin typeface="Open Sans"/>
                <a:ea typeface="Open Sans"/>
                <a:cs typeface="Open Sans"/>
                <a:sym typeface="Open Sans"/>
              </a:rPr>
              <a:t>Case Study #2: Sepsis</a:t>
            </a:r>
            <a:endParaRPr dirty="0"/>
          </a:p>
        </p:txBody>
      </p:sp>
      <p:sp>
        <p:nvSpPr>
          <p:cNvPr id="290" name="Google Shape;290;p29"/>
          <p:cNvSpPr txBox="1">
            <a:spLocks noGrp="1"/>
          </p:cNvSpPr>
          <p:nvPr>
            <p:ph type="body" idx="1"/>
          </p:nvPr>
        </p:nvSpPr>
        <p:spPr>
          <a:xfrm>
            <a:off x="838200" y="1388532"/>
            <a:ext cx="10515600" cy="1810941"/>
          </a:xfrm>
          <a:prstGeom prst="rect">
            <a:avLst/>
          </a:prstGeom>
          <a:noFill/>
          <a:ln>
            <a:noFill/>
          </a:ln>
        </p:spPr>
        <p:txBody>
          <a:bodyPr spcFirstLastPara="1" wrap="square" lIns="91425" tIns="45700" rIns="91425" bIns="45700" anchor="t" anchorCtr="0">
            <a:normAutofit fontScale="70000" lnSpcReduction="20000"/>
          </a:bodyPr>
          <a:lstStyle/>
          <a:p>
            <a:pPr marL="0" indent="0">
              <a:spcBef>
                <a:spcPts val="0"/>
              </a:spcBef>
              <a:buSzPct val="100000"/>
              <a:buNone/>
            </a:pPr>
            <a:br>
              <a:rPr lang="en-US" dirty="0"/>
            </a:br>
            <a:r>
              <a:rPr lang="en-US" dirty="0"/>
              <a:t>Caitlyn, an active and healthy 23-year-old, is brought to the emergency department by her aunt. That evening Caitlyn had been out to dinner with a friend and returned home feeling like she was coming down with a cold. Caitlyn also had been battling a random rash on her face. That night her tongue hurt a little, but she thought she had accidentally bitten it at dinner. Less than an hour later, her tongue had swollen to the point that it was beginning to block her airway. She texted a photo of her tongue to her aunt who immediately picked her up and brought her to the hospital.</a:t>
            </a:r>
          </a:p>
          <a:p>
            <a:pPr marL="0" lvl="0" indent="0" algn="l" rtl="0">
              <a:lnSpc>
                <a:spcPct val="90000"/>
              </a:lnSpc>
              <a:spcBef>
                <a:spcPts val="0"/>
              </a:spcBef>
              <a:spcAft>
                <a:spcPts val="0"/>
              </a:spcAft>
              <a:buClr>
                <a:schemeClr val="dk1"/>
              </a:buClr>
              <a:buSzPct val="100000"/>
              <a:buNone/>
            </a:pPr>
            <a:endParaRPr b="0" dirty="0"/>
          </a:p>
        </p:txBody>
      </p:sp>
      <p:sp>
        <p:nvSpPr>
          <p:cNvPr id="2" name="TextBox 1">
            <a:extLst>
              <a:ext uri="{FF2B5EF4-FFF2-40B4-BE49-F238E27FC236}">
                <a16:creationId xmlns:a16="http://schemas.microsoft.com/office/drawing/2014/main" id="{FAF8856A-27F1-DC4F-8C16-30B4EE4B47CD}"/>
              </a:ext>
            </a:extLst>
          </p:cNvPr>
          <p:cNvSpPr txBox="1"/>
          <p:nvPr/>
        </p:nvSpPr>
        <p:spPr>
          <a:xfrm>
            <a:off x="838199" y="3195529"/>
            <a:ext cx="10515599" cy="1200329"/>
          </a:xfrm>
          <a:prstGeom prst="rect">
            <a:avLst/>
          </a:prstGeom>
          <a:noFill/>
        </p:spPr>
        <p:txBody>
          <a:bodyPr wrap="square" rtlCol="0">
            <a:spAutoFit/>
          </a:bodyPr>
          <a:lstStyle/>
          <a:p>
            <a:pPr lvl="0">
              <a:lnSpc>
                <a:spcPct val="90000"/>
              </a:lnSpc>
              <a:spcBef>
                <a:spcPts val="1000"/>
              </a:spcBef>
              <a:buClr>
                <a:schemeClr val="dk1"/>
              </a:buClr>
              <a:buSzPct val="100000"/>
            </a:pPr>
            <a:r>
              <a:rPr lang="en-US" sz="2000" dirty="0">
                <a:latin typeface="Calibri" panose="020F0502020204030204" pitchFamily="34" charset="0"/>
                <a:cs typeface="Calibri" panose="020F0502020204030204" pitchFamily="34" charset="0"/>
              </a:rPr>
              <a:t>Assuming an anaphylactic reaction to something from dinner, the health care providers in the emergency department gave Caitlyn two adrenaline shots and a steroid. Instead of improving the situation, it became worse. Caitlyn’s blood pressure dropped and she struggled to breathe. A rash spread over her body and she struggled to maintain consciousness.</a:t>
            </a:r>
          </a:p>
        </p:txBody>
      </p:sp>
      <p:sp>
        <p:nvSpPr>
          <p:cNvPr id="3" name="TextBox 2">
            <a:extLst>
              <a:ext uri="{FF2B5EF4-FFF2-40B4-BE49-F238E27FC236}">
                <a16:creationId xmlns:a16="http://schemas.microsoft.com/office/drawing/2014/main" id="{7A439093-C721-F749-B208-17E22454EC85}"/>
              </a:ext>
            </a:extLst>
          </p:cNvPr>
          <p:cNvSpPr txBox="1"/>
          <p:nvPr/>
        </p:nvSpPr>
        <p:spPr>
          <a:xfrm>
            <a:off x="838202" y="4375553"/>
            <a:ext cx="10515598" cy="1477328"/>
          </a:xfrm>
          <a:prstGeom prst="rect">
            <a:avLst/>
          </a:prstGeom>
          <a:noFill/>
        </p:spPr>
        <p:txBody>
          <a:bodyPr wrap="square" rtlCol="0">
            <a:spAutoFit/>
          </a:bodyPr>
          <a:lstStyle/>
          <a:p>
            <a:pPr lvl="0">
              <a:lnSpc>
                <a:spcPct val="90000"/>
              </a:lnSpc>
              <a:spcBef>
                <a:spcPts val="1000"/>
              </a:spcBef>
              <a:buClr>
                <a:schemeClr val="dk1"/>
              </a:buClr>
              <a:buSzPct val="100000"/>
            </a:pP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Caitlyn was transferred to a larger hospital, where she was intubated, sedated, and paralyzed. For the next 9 days, Caitlyn’s condition deteriorated as doctors worked to figure out the cause of her illness. The rash burned the top half of her body, and her tongue blackened from lack of circulation. She also developed Ludwig angina and cellulitis.</a:t>
            </a:r>
          </a:p>
        </p:txBody>
      </p:sp>
      <p:sp>
        <p:nvSpPr>
          <p:cNvPr id="6" name="TextBox 5">
            <a:extLst>
              <a:ext uri="{FF2B5EF4-FFF2-40B4-BE49-F238E27FC236}">
                <a16:creationId xmlns:a16="http://schemas.microsoft.com/office/drawing/2014/main" id="{675EA241-36FB-434E-A790-099FD80E0568}"/>
              </a:ext>
            </a:extLst>
          </p:cNvPr>
          <p:cNvSpPr txBox="1"/>
          <p:nvPr/>
        </p:nvSpPr>
        <p:spPr>
          <a:xfrm>
            <a:off x="5513175" y="6202855"/>
            <a:ext cx="6547020" cy="535531"/>
          </a:xfrm>
          <a:prstGeom prst="rect">
            <a:avLst/>
          </a:prstGeom>
          <a:noFill/>
        </p:spPr>
        <p:txBody>
          <a:bodyPr wrap="square" rtlCol="0">
            <a:spAutoFit/>
          </a:bodyPr>
          <a:lstStyle/>
          <a:p>
            <a:pPr lvl="0">
              <a:lnSpc>
                <a:spcPct val="90000"/>
              </a:lnSpc>
              <a:spcBef>
                <a:spcPts val="1000"/>
              </a:spcBef>
              <a:buClr>
                <a:schemeClr val="dk1"/>
              </a:buClr>
              <a:buSzPct val="100000"/>
            </a:pPr>
            <a:br>
              <a:rPr lang="en-US" sz="1600" dirty="0">
                <a:latin typeface="Calibri" panose="020F0502020204030204" pitchFamily="34" charset="0"/>
                <a:cs typeface="Calibri" panose="020F0502020204030204" pitchFamily="34" charset="0"/>
              </a:rPr>
            </a:br>
            <a:r>
              <a:rPr lang="en-US" sz="1600" dirty="0">
                <a:latin typeface="Calibri" panose="020F0502020204030204" pitchFamily="34" charset="0"/>
                <a:cs typeface="Calibri" panose="020F0502020204030204" pitchFamily="34" charset="0"/>
              </a:rPr>
              <a:t>This true survivor story can be found at the Sepsis Alliance (www.sepsis.org)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0">
                                            <p:txEl>
                                              <p:pRg st="0" end="0"/>
                                            </p:txEl>
                                          </p:spTgt>
                                        </p:tgtEl>
                                        <p:attrNameLst>
                                          <p:attrName>style.visibility</p:attrName>
                                        </p:attrNameLst>
                                      </p:cBhvr>
                                      <p:to>
                                        <p:strVal val="visible"/>
                                      </p:to>
                                    </p:set>
                                    <p:animEffect transition="in" filter="dissolve">
                                      <p:cBhvr>
                                        <p:cTn id="7" dur="500"/>
                                        <p:tgtEl>
                                          <p:spTgt spid="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build="p"/>
      <p:bldP spid="2" grpId="0"/>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5612-808D-4B46-8278-E8CD766D73E6}"/>
              </a:ext>
            </a:extLst>
          </p:cNvPr>
          <p:cNvSpPr>
            <a:spLocks noGrp="1"/>
          </p:cNvSpPr>
          <p:nvPr>
            <p:ph type="title"/>
          </p:nvPr>
        </p:nvSpPr>
        <p:spPr/>
        <p:txBody>
          <a:bodyPr/>
          <a:lstStyle/>
          <a:p>
            <a:r>
              <a:rPr lang="en-US" b="1" dirty="0">
                <a:solidFill>
                  <a:srgbClr val="240F6E"/>
                </a:solidFill>
                <a:latin typeface="Open Sans"/>
                <a:ea typeface="Open Sans"/>
                <a:cs typeface="Open Sans"/>
                <a:sym typeface="Open Sans"/>
              </a:rPr>
              <a:t>Case Study #2: Sepsis</a:t>
            </a:r>
            <a:endParaRPr lang="en-US" dirty="0"/>
          </a:p>
        </p:txBody>
      </p:sp>
      <p:sp>
        <p:nvSpPr>
          <p:cNvPr id="3" name="Text Placeholder 2">
            <a:extLst>
              <a:ext uri="{FF2B5EF4-FFF2-40B4-BE49-F238E27FC236}">
                <a16:creationId xmlns:a16="http://schemas.microsoft.com/office/drawing/2014/main" id="{03BF6521-F814-5444-99C1-82A7CA8BFAE8}"/>
              </a:ext>
            </a:extLst>
          </p:cNvPr>
          <p:cNvSpPr>
            <a:spLocks noGrp="1"/>
          </p:cNvSpPr>
          <p:nvPr>
            <p:ph type="body" idx="1"/>
          </p:nvPr>
        </p:nvSpPr>
        <p:spPr/>
        <p:txBody>
          <a:bodyPr/>
          <a:lstStyle/>
          <a:p>
            <a:pPr marL="228600" lvl="0" indent="-228600">
              <a:buSzPct val="100000"/>
            </a:pPr>
            <a:r>
              <a:rPr lang="en-US" b="1" dirty="0"/>
              <a:t>What clues may indicate sepsis?</a:t>
            </a:r>
            <a:endParaRPr lang="en-US" dirty="0"/>
          </a:p>
          <a:p>
            <a:pPr marL="228600" lvl="0" indent="-228600">
              <a:buSzPct val="100000"/>
            </a:pPr>
            <a:r>
              <a:rPr lang="en-US" b="1" dirty="0"/>
              <a:t>What could cause sepsis in Caitlyn?</a:t>
            </a:r>
            <a:endParaRPr lang="en-US" dirty="0"/>
          </a:p>
          <a:p>
            <a:endParaRPr lang="en-US" dirty="0"/>
          </a:p>
        </p:txBody>
      </p:sp>
    </p:spTree>
    <p:extLst>
      <p:ext uri="{BB962C8B-B14F-4D97-AF65-F5344CB8AC3E}">
        <p14:creationId xmlns:p14="http://schemas.microsoft.com/office/powerpoint/2010/main" val="1382389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0"/>
          <p:cNvSpPr txBox="1">
            <a:spLocks noGrp="1"/>
          </p:cNvSpPr>
          <p:nvPr>
            <p:ph type="title"/>
          </p:nvPr>
        </p:nvSpPr>
        <p:spPr>
          <a:xfrm>
            <a:off x="838200" y="4500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0F6E"/>
              </a:buClr>
              <a:buSzPts val="4400"/>
              <a:buFont typeface="Open Sans"/>
              <a:buNone/>
            </a:pPr>
            <a:r>
              <a:rPr lang="en-US" b="1" dirty="0">
                <a:solidFill>
                  <a:srgbClr val="240F6E"/>
                </a:solidFill>
                <a:latin typeface="Open Sans"/>
                <a:ea typeface="Open Sans"/>
                <a:cs typeface="Open Sans"/>
                <a:sym typeface="Open Sans"/>
              </a:rPr>
              <a:t>Case Study #2: Sepsis</a:t>
            </a:r>
            <a:endParaRPr dirty="0"/>
          </a:p>
        </p:txBody>
      </p:sp>
      <p:sp>
        <p:nvSpPr>
          <p:cNvPr id="6" name="TextBox 5">
            <a:extLst>
              <a:ext uri="{FF2B5EF4-FFF2-40B4-BE49-F238E27FC236}">
                <a16:creationId xmlns:a16="http://schemas.microsoft.com/office/drawing/2014/main" id="{2DD3EC73-B06B-854A-A682-AD23856A2570}"/>
              </a:ext>
            </a:extLst>
          </p:cNvPr>
          <p:cNvSpPr txBox="1"/>
          <p:nvPr/>
        </p:nvSpPr>
        <p:spPr>
          <a:xfrm>
            <a:off x="1552353" y="1552353"/>
            <a:ext cx="7719238" cy="461665"/>
          </a:xfrm>
          <a:prstGeom prst="rect">
            <a:avLst/>
          </a:prstGeom>
          <a:noFill/>
        </p:spPr>
        <p:txBody>
          <a:bodyPr wrap="square" rtlCol="0">
            <a:spAutoFit/>
          </a:bodyPr>
          <a:lstStyle/>
          <a:p>
            <a:r>
              <a:rPr lang="en-US" sz="2400" b="1" dirty="0">
                <a:solidFill>
                  <a:schemeClr val="dk1"/>
                </a:solidFill>
                <a:latin typeface="Calibri"/>
                <a:ea typeface="Calibri"/>
                <a:cs typeface="Calibri"/>
                <a:sym typeface="Calibri"/>
              </a:rPr>
              <a:t>What clues may indicate sepsis?</a:t>
            </a:r>
          </a:p>
        </p:txBody>
      </p:sp>
      <p:sp>
        <p:nvSpPr>
          <p:cNvPr id="7" name="Rectangle 6">
            <a:extLst>
              <a:ext uri="{FF2B5EF4-FFF2-40B4-BE49-F238E27FC236}">
                <a16:creationId xmlns:a16="http://schemas.microsoft.com/office/drawing/2014/main" id="{0157D7B8-3ACD-144B-80C7-F3385181D338}"/>
              </a:ext>
            </a:extLst>
          </p:cNvPr>
          <p:cNvSpPr/>
          <p:nvPr/>
        </p:nvSpPr>
        <p:spPr>
          <a:xfrm>
            <a:off x="2090795" y="2122968"/>
            <a:ext cx="6407523" cy="400110"/>
          </a:xfrm>
          <a:prstGeom prst="rect">
            <a:avLst/>
          </a:prstGeom>
        </p:spPr>
        <p:txBody>
          <a:bodyPr wrap="none">
            <a:spAutoFit/>
          </a:bodyPr>
          <a:lstStyle/>
          <a:p>
            <a:r>
              <a:rPr lang="en-US" sz="2000" dirty="0">
                <a:solidFill>
                  <a:schemeClr val="dk1"/>
                </a:solidFill>
                <a:latin typeface="Calibri"/>
                <a:ea typeface="Calibri"/>
                <a:cs typeface="Calibri"/>
                <a:sym typeface="Calibri"/>
              </a:rPr>
              <a:t>Generalized feeling of fatigue, like coming down with a cold</a:t>
            </a:r>
          </a:p>
        </p:txBody>
      </p:sp>
      <p:sp>
        <p:nvSpPr>
          <p:cNvPr id="9" name="Rectangle 8">
            <a:extLst>
              <a:ext uri="{FF2B5EF4-FFF2-40B4-BE49-F238E27FC236}">
                <a16:creationId xmlns:a16="http://schemas.microsoft.com/office/drawing/2014/main" id="{76C0C50C-6210-4945-81FB-716C50C159CA}"/>
              </a:ext>
            </a:extLst>
          </p:cNvPr>
          <p:cNvSpPr/>
          <p:nvPr/>
        </p:nvSpPr>
        <p:spPr>
          <a:xfrm>
            <a:off x="3315788" y="3399492"/>
            <a:ext cx="7507183" cy="400110"/>
          </a:xfrm>
          <a:prstGeom prst="rect">
            <a:avLst/>
          </a:prstGeom>
        </p:spPr>
        <p:txBody>
          <a:bodyPr wrap="none">
            <a:spAutoFit/>
          </a:bodyPr>
          <a:lstStyle/>
          <a:p>
            <a:pPr fontAlgn="t"/>
            <a:r>
              <a:rPr lang="en-US" sz="2000" dirty="0">
                <a:solidFill>
                  <a:schemeClr val="dk1"/>
                </a:solidFill>
                <a:latin typeface="Calibri"/>
                <a:ea typeface="Calibri"/>
                <a:cs typeface="Calibri"/>
                <a:sym typeface="Calibri"/>
              </a:rPr>
              <a:t>Tongue hurt, swelled, and became black (inadequate tissue perfusion)</a:t>
            </a:r>
          </a:p>
        </p:txBody>
      </p:sp>
      <p:sp>
        <p:nvSpPr>
          <p:cNvPr id="10" name="Rectangle 9">
            <a:extLst>
              <a:ext uri="{FF2B5EF4-FFF2-40B4-BE49-F238E27FC236}">
                <a16:creationId xmlns:a16="http://schemas.microsoft.com/office/drawing/2014/main" id="{3F58B280-C113-5142-B45E-56C27DF43A93}"/>
              </a:ext>
            </a:extLst>
          </p:cNvPr>
          <p:cNvSpPr/>
          <p:nvPr/>
        </p:nvSpPr>
        <p:spPr>
          <a:xfrm>
            <a:off x="2918474" y="2938061"/>
            <a:ext cx="7335663" cy="400110"/>
          </a:xfrm>
          <a:prstGeom prst="rect">
            <a:avLst/>
          </a:prstGeom>
        </p:spPr>
        <p:txBody>
          <a:bodyPr wrap="none">
            <a:spAutoFit/>
          </a:bodyPr>
          <a:lstStyle/>
          <a:p>
            <a:pPr fontAlgn="t"/>
            <a:r>
              <a:rPr lang="en-US" sz="2000" dirty="0">
                <a:solidFill>
                  <a:schemeClr val="dk1"/>
                </a:solidFill>
                <a:latin typeface="Calibri"/>
                <a:ea typeface="Calibri"/>
                <a:cs typeface="Calibri"/>
                <a:sym typeface="Calibri"/>
              </a:rPr>
              <a:t>Acute change in level of consciousness (inadequate tissue perfusion)</a:t>
            </a:r>
          </a:p>
        </p:txBody>
      </p:sp>
      <p:sp>
        <p:nvSpPr>
          <p:cNvPr id="11" name="Rectangle 10">
            <a:extLst>
              <a:ext uri="{FF2B5EF4-FFF2-40B4-BE49-F238E27FC236}">
                <a16:creationId xmlns:a16="http://schemas.microsoft.com/office/drawing/2014/main" id="{159908C1-3081-154B-A13B-0A34B715EA27}"/>
              </a:ext>
            </a:extLst>
          </p:cNvPr>
          <p:cNvSpPr/>
          <p:nvPr/>
        </p:nvSpPr>
        <p:spPr>
          <a:xfrm>
            <a:off x="2466934" y="2537835"/>
            <a:ext cx="5315879" cy="400110"/>
          </a:xfrm>
          <a:prstGeom prst="rect">
            <a:avLst/>
          </a:prstGeom>
        </p:spPr>
        <p:txBody>
          <a:bodyPr wrap="none">
            <a:spAutoFit/>
          </a:bodyPr>
          <a:lstStyle/>
          <a:p>
            <a:r>
              <a:rPr lang="en-US" sz="2000" dirty="0">
                <a:solidFill>
                  <a:schemeClr val="dk1"/>
                </a:solidFill>
                <a:latin typeface="Calibri"/>
                <a:ea typeface="Calibri"/>
                <a:cs typeface="Calibri"/>
                <a:sym typeface="Calibri"/>
              </a:rPr>
              <a:t>Treatment for anaphylaxis made the client worse</a:t>
            </a:r>
          </a:p>
        </p:txBody>
      </p:sp>
      <p:sp>
        <p:nvSpPr>
          <p:cNvPr id="12" name="Rectangle 11">
            <a:extLst>
              <a:ext uri="{FF2B5EF4-FFF2-40B4-BE49-F238E27FC236}">
                <a16:creationId xmlns:a16="http://schemas.microsoft.com/office/drawing/2014/main" id="{18084EDD-D99C-1048-9AF7-6EDA3DDF2DBC}"/>
              </a:ext>
            </a:extLst>
          </p:cNvPr>
          <p:cNvSpPr/>
          <p:nvPr/>
        </p:nvSpPr>
        <p:spPr>
          <a:xfrm>
            <a:off x="3891363" y="3824986"/>
            <a:ext cx="3041217" cy="400110"/>
          </a:xfrm>
          <a:prstGeom prst="rect">
            <a:avLst/>
          </a:prstGeom>
        </p:spPr>
        <p:txBody>
          <a:bodyPr wrap="none">
            <a:spAutoFit/>
          </a:bodyPr>
          <a:lstStyle/>
          <a:p>
            <a:r>
              <a:rPr lang="en-US" sz="2000" dirty="0">
                <a:solidFill>
                  <a:schemeClr val="dk1"/>
                </a:solidFill>
                <a:latin typeface="Calibri"/>
                <a:ea typeface="Calibri"/>
                <a:cs typeface="Calibri"/>
                <a:sym typeface="Calibri"/>
              </a:rPr>
              <a:t>Ludwig angina and cellulitis</a:t>
            </a:r>
          </a:p>
        </p:txBody>
      </p:sp>
      <p:sp>
        <p:nvSpPr>
          <p:cNvPr id="13" name="Rectangle 12">
            <a:extLst>
              <a:ext uri="{FF2B5EF4-FFF2-40B4-BE49-F238E27FC236}">
                <a16:creationId xmlns:a16="http://schemas.microsoft.com/office/drawing/2014/main" id="{E42C288F-1759-D74D-ADFA-2167CFBAF7F8}"/>
              </a:ext>
            </a:extLst>
          </p:cNvPr>
          <p:cNvSpPr/>
          <p:nvPr/>
        </p:nvSpPr>
        <p:spPr>
          <a:xfrm>
            <a:off x="1552353" y="4997870"/>
            <a:ext cx="4759636" cy="461665"/>
          </a:xfrm>
          <a:prstGeom prst="rect">
            <a:avLst/>
          </a:prstGeom>
        </p:spPr>
        <p:txBody>
          <a:bodyPr wrap="none">
            <a:spAutoFit/>
          </a:bodyPr>
          <a:lstStyle/>
          <a:p>
            <a:r>
              <a:rPr lang="en-US" sz="2400" b="1" dirty="0">
                <a:solidFill>
                  <a:schemeClr val="dk1"/>
                </a:solidFill>
                <a:latin typeface="Calibri"/>
                <a:ea typeface="Calibri"/>
                <a:cs typeface="Calibri"/>
                <a:sym typeface="Calibri"/>
              </a:rPr>
              <a:t>What could cause sepsis in Caitlyn? </a:t>
            </a:r>
            <a:endParaRPr lang="en-US" sz="2400" dirty="0">
              <a:solidFill>
                <a:schemeClr val="dk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D528922-470E-B446-B42A-00D5727570EF}"/>
              </a:ext>
            </a:extLst>
          </p:cNvPr>
          <p:cNvSpPr/>
          <p:nvPr/>
        </p:nvSpPr>
        <p:spPr>
          <a:xfrm>
            <a:off x="2299294" y="5638898"/>
            <a:ext cx="3871573" cy="400110"/>
          </a:xfrm>
          <a:prstGeom prst="rect">
            <a:avLst/>
          </a:prstGeom>
        </p:spPr>
        <p:txBody>
          <a:bodyPr wrap="none">
            <a:spAutoFit/>
          </a:bodyPr>
          <a:lstStyle/>
          <a:p>
            <a:r>
              <a:rPr lang="en-US" sz="2000" dirty="0">
                <a:solidFill>
                  <a:schemeClr val="dk1"/>
                </a:solidFill>
                <a:latin typeface="Calibri"/>
                <a:ea typeface="Calibri"/>
                <a:cs typeface="Calibri"/>
                <a:sym typeface="Calibri"/>
              </a:rPr>
              <a:t>Infection in the head and neck area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trips(down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strips(down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p:tgtEl>
                                          <p:spTgt spid="13"/>
                                        </p:tgtEl>
                                        <p:attrNameLst>
                                          <p:attrName>ppt_y</p:attrName>
                                        </p:attrNameLst>
                                      </p:cBhvr>
                                      <p:tavLst>
                                        <p:tav tm="0">
                                          <p:val>
                                            <p:strVal val="#ppt_y+#ppt_h*1.125000"/>
                                          </p:val>
                                        </p:tav>
                                        <p:tav tm="100000">
                                          <p:val>
                                            <p:strVal val="#ppt_y"/>
                                          </p:val>
                                        </p:tav>
                                      </p:tavLst>
                                    </p:anim>
                                    <p:animEffect transition="in" filter="wipe(up)">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strips(downLeft)">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0F6E"/>
              </a:buClr>
              <a:buSzPts val="4400"/>
              <a:buFont typeface="Open Sans"/>
              <a:buNone/>
            </a:pPr>
            <a:r>
              <a:rPr lang="en-US" b="1" dirty="0">
                <a:solidFill>
                  <a:srgbClr val="240F6E"/>
                </a:solidFill>
                <a:latin typeface="Open Sans"/>
                <a:ea typeface="Open Sans"/>
                <a:cs typeface="Open Sans"/>
                <a:sym typeface="Open Sans"/>
              </a:rPr>
              <a:t>Write – NCLEX®–Style Question</a:t>
            </a:r>
            <a:endParaRPr dirty="0"/>
          </a:p>
        </p:txBody>
      </p:sp>
      <p:sp>
        <p:nvSpPr>
          <p:cNvPr id="304" name="Google Shape;304;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br>
              <a:rPr lang="en-US" b="0" dirty="0"/>
            </a:br>
            <a:br>
              <a:rPr lang="en-US" b="0" dirty="0"/>
            </a:br>
            <a:endParaRPr dirty="0"/>
          </a:p>
        </p:txBody>
      </p:sp>
    </p:spTree>
    <p:extLst>
      <p:ext uri="{BB962C8B-B14F-4D97-AF65-F5344CB8AC3E}">
        <p14:creationId xmlns:p14="http://schemas.microsoft.com/office/powerpoint/2010/main" val="2745908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Learning Objectives - Sepsis</a:t>
            </a:r>
            <a:endParaRPr sz="3000" b="1" dirty="0">
              <a:solidFill>
                <a:srgbClr val="240F6E"/>
              </a:solidFill>
              <a:latin typeface="Open Sans"/>
              <a:ea typeface="Open Sans"/>
              <a:cs typeface="Open Sans"/>
              <a:sym typeface="Open Sans"/>
            </a:endParaRPr>
          </a:p>
        </p:txBody>
      </p:sp>
      <p:pic>
        <p:nvPicPr>
          <p:cNvPr id="105" name="Google Shape;105;p3"/>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06" name="Google Shape;106;p3"/>
          <p:cNvSpPr txBox="1">
            <a:spLocks noGrp="1"/>
          </p:cNvSpPr>
          <p:nvPr>
            <p:ph type="body" idx="1"/>
          </p:nvPr>
        </p:nvSpPr>
        <p:spPr>
          <a:xfrm>
            <a:off x="1374577" y="2210060"/>
            <a:ext cx="9442845" cy="388900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Char char="•"/>
            </a:pPr>
            <a:r>
              <a:rPr lang="en-US" dirty="0"/>
              <a:t>Review the etiology and pathophysiology of sepsis.</a:t>
            </a:r>
            <a:endParaRPr dirty="0"/>
          </a:p>
          <a:p>
            <a:pPr marL="228600" lvl="0" indent="-228600" algn="l" rtl="0">
              <a:lnSpc>
                <a:spcPct val="90000"/>
              </a:lnSpc>
              <a:spcBef>
                <a:spcPts val="1000"/>
              </a:spcBef>
              <a:spcAft>
                <a:spcPts val="0"/>
              </a:spcAft>
              <a:buClr>
                <a:schemeClr val="dk1"/>
              </a:buClr>
              <a:buSzPts val="2800"/>
              <a:buChar char="•"/>
            </a:pPr>
            <a:r>
              <a:rPr lang="en-US" dirty="0"/>
              <a:t>Recognize cues for early detection of sepsis.</a:t>
            </a:r>
            <a:endParaRPr dirty="0"/>
          </a:p>
          <a:p>
            <a:pPr marL="228600" lvl="0" indent="-228600" algn="l" rtl="0">
              <a:lnSpc>
                <a:spcPct val="90000"/>
              </a:lnSpc>
              <a:spcBef>
                <a:spcPts val="1000"/>
              </a:spcBef>
              <a:spcAft>
                <a:spcPts val="0"/>
              </a:spcAft>
              <a:buClr>
                <a:schemeClr val="dk1"/>
              </a:buClr>
              <a:buSzPts val="2800"/>
              <a:buChar char="•"/>
            </a:pPr>
            <a:r>
              <a:rPr lang="en-US" dirty="0"/>
              <a:t>Explore nursing and medical management of sepsis.</a:t>
            </a:r>
            <a:endParaRPr dirty="0"/>
          </a:p>
          <a:p>
            <a:pPr marL="342788" lvl="1" indent="0" algn="l" rtl="0">
              <a:lnSpc>
                <a:spcPct val="90000"/>
              </a:lnSpc>
              <a:spcBef>
                <a:spcPts val="2100"/>
              </a:spcBef>
              <a:spcAft>
                <a:spcPts val="0"/>
              </a:spcAft>
              <a:buClr>
                <a:schemeClr val="dk1"/>
              </a:buClr>
              <a:buSzPts val="1800"/>
              <a:buNone/>
            </a:pPr>
            <a:endParaRPr sz="1600" dirty="0">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0F6E"/>
              </a:buClr>
              <a:buSzPts val="4400"/>
              <a:buFont typeface="Open Sans"/>
              <a:buNone/>
            </a:pPr>
            <a:r>
              <a:rPr lang="en-US" b="1" dirty="0">
                <a:solidFill>
                  <a:srgbClr val="240F6E"/>
                </a:solidFill>
                <a:latin typeface="Open Sans"/>
                <a:ea typeface="Open Sans"/>
                <a:cs typeface="Open Sans"/>
                <a:sym typeface="Open Sans"/>
              </a:rPr>
              <a:t>NCLEX®–Style Question</a:t>
            </a:r>
            <a:endParaRPr dirty="0"/>
          </a:p>
        </p:txBody>
      </p:sp>
      <p:sp>
        <p:nvSpPr>
          <p:cNvPr id="304" name="Google Shape;304;p31"/>
          <p:cNvSpPr txBox="1">
            <a:spLocks noGrp="1"/>
          </p:cNvSpPr>
          <p:nvPr>
            <p:ph type="body" idx="1"/>
          </p:nvPr>
        </p:nvSpPr>
        <p:spPr>
          <a:xfrm>
            <a:off x="689343" y="1512323"/>
            <a:ext cx="10515600" cy="2441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br>
              <a:rPr lang="en-US" b="0" dirty="0"/>
            </a:br>
            <a:r>
              <a:rPr lang="en-US" sz="2400" dirty="0"/>
              <a:t>The nurse provides care for a client admitted with a diagnosis of sepsis. Which assessment does the nurse expect to make? </a:t>
            </a:r>
            <a:r>
              <a:rPr lang="en-US" sz="2400" b="1" dirty="0"/>
              <a:t>(Select all that apply.)</a:t>
            </a:r>
            <a:endParaRPr sz="2400" b="0" dirty="0"/>
          </a:p>
          <a:p>
            <a:pPr marL="0" lvl="0" indent="0" algn="l" rtl="0">
              <a:lnSpc>
                <a:spcPct val="90000"/>
              </a:lnSpc>
              <a:spcBef>
                <a:spcPts val="1000"/>
              </a:spcBef>
              <a:spcAft>
                <a:spcPts val="0"/>
              </a:spcAft>
              <a:buClr>
                <a:schemeClr val="dk1"/>
              </a:buClr>
              <a:buSzPts val="2800"/>
              <a:buNone/>
            </a:pPr>
            <a:br>
              <a:rPr lang="en-US" b="0" dirty="0"/>
            </a:br>
            <a:endParaRPr dirty="0"/>
          </a:p>
        </p:txBody>
      </p:sp>
      <p:sp>
        <p:nvSpPr>
          <p:cNvPr id="2" name="TextBox 1">
            <a:extLst>
              <a:ext uri="{FF2B5EF4-FFF2-40B4-BE49-F238E27FC236}">
                <a16:creationId xmlns:a16="http://schemas.microsoft.com/office/drawing/2014/main" id="{13437182-D4E7-FF43-825B-5F98CD0491B7}"/>
              </a:ext>
            </a:extLst>
          </p:cNvPr>
          <p:cNvSpPr txBox="1"/>
          <p:nvPr/>
        </p:nvSpPr>
        <p:spPr>
          <a:xfrm>
            <a:off x="1247553" y="3107968"/>
            <a:ext cx="8846289" cy="424732"/>
          </a:xfrm>
          <a:prstGeom prst="rect">
            <a:avLst/>
          </a:prstGeom>
          <a:noFill/>
        </p:spPr>
        <p:txBody>
          <a:bodyPr wrap="square" rtlCol="0">
            <a:spAutoFit/>
          </a:bodyPr>
          <a:lstStyle/>
          <a:p>
            <a:pPr marL="114300" lvl="0">
              <a:lnSpc>
                <a:spcPct val="90000"/>
              </a:lnSpc>
              <a:spcBef>
                <a:spcPts val="1000"/>
              </a:spcBef>
              <a:buSzPts val="1800"/>
            </a:pPr>
            <a:r>
              <a:rPr lang="en-US" sz="2400" dirty="0">
                <a:latin typeface="Calibri" panose="020F0502020204030204" pitchFamily="34" charset="0"/>
                <a:cs typeface="Calibri" panose="020F0502020204030204" pitchFamily="34" charset="0"/>
              </a:rPr>
              <a:t>1. Temperature 96.2°F (35.7°C).</a:t>
            </a:r>
          </a:p>
        </p:txBody>
      </p:sp>
      <p:sp>
        <p:nvSpPr>
          <p:cNvPr id="3" name="Rectangle 2">
            <a:extLst>
              <a:ext uri="{FF2B5EF4-FFF2-40B4-BE49-F238E27FC236}">
                <a16:creationId xmlns:a16="http://schemas.microsoft.com/office/drawing/2014/main" id="{E80D38BD-ED4D-3446-B767-D3058AC4855A}"/>
              </a:ext>
            </a:extLst>
          </p:cNvPr>
          <p:cNvSpPr/>
          <p:nvPr/>
        </p:nvSpPr>
        <p:spPr>
          <a:xfrm>
            <a:off x="1247553" y="5864615"/>
            <a:ext cx="6096000" cy="424732"/>
          </a:xfrm>
          <a:prstGeom prst="rect">
            <a:avLst/>
          </a:prstGeom>
        </p:spPr>
        <p:txBody>
          <a:bodyPr>
            <a:spAutoFit/>
          </a:bodyPr>
          <a:lstStyle/>
          <a:p>
            <a:pPr marL="114300" lvl="0">
              <a:lnSpc>
                <a:spcPct val="90000"/>
              </a:lnSpc>
              <a:buSzPts val="1800"/>
            </a:pPr>
            <a:r>
              <a:rPr lang="en-US" sz="2400" dirty="0">
                <a:latin typeface="Calibri" panose="020F0502020204030204" pitchFamily="34" charset="0"/>
                <a:cs typeface="Calibri" panose="020F0502020204030204" pitchFamily="34" charset="0"/>
              </a:rPr>
              <a:t>5. Disoriented to time and place.</a:t>
            </a:r>
          </a:p>
        </p:txBody>
      </p:sp>
      <p:sp>
        <p:nvSpPr>
          <p:cNvPr id="4" name="Rectangle 3">
            <a:extLst>
              <a:ext uri="{FF2B5EF4-FFF2-40B4-BE49-F238E27FC236}">
                <a16:creationId xmlns:a16="http://schemas.microsoft.com/office/drawing/2014/main" id="{1AA7F4AF-F68F-0B44-8F48-E18F3EC2DA9F}"/>
              </a:ext>
            </a:extLst>
          </p:cNvPr>
          <p:cNvSpPr/>
          <p:nvPr/>
        </p:nvSpPr>
        <p:spPr>
          <a:xfrm>
            <a:off x="1247553" y="4958709"/>
            <a:ext cx="6096000" cy="618631"/>
          </a:xfrm>
          <a:prstGeom prst="rect">
            <a:avLst/>
          </a:prstGeom>
        </p:spPr>
        <p:txBody>
          <a:bodyPr>
            <a:spAutoFit/>
          </a:bodyPr>
          <a:lstStyle/>
          <a:p>
            <a:pPr marL="114300" lvl="0">
              <a:lnSpc>
                <a:spcPct val="90000"/>
              </a:lnSpc>
              <a:spcBef>
                <a:spcPts val="1000"/>
              </a:spcBef>
              <a:buSzPts val="1800"/>
            </a:pPr>
            <a:endParaRPr lang="en-US" dirty="0"/>
          </a:p>
          <a:p>
            <a:pPr marL="114300" lvl="0">
              <a:lnSpc>
                <a:spcPct val="90000"/>
              </a:lnSpc>
              <a:buSzPts val="1800"/>
            </a:pPr>
            <a:r>
              <a:rPr lang="en-US" sz="2400" dirty="0">
                <a:latin typeface="Calibri" panose="020F0502020204030204" pitchFamily="34" charset="0"/>
                <a:cs typeface="Calibri" panose="020F0502020204030204" pitchFamily="34" charset="0"/>
              </a:rPr>
              <a:t>4. Respiratory rate 26 per minute.</a:t>
            </a:r>
          </a:p>
        </p:txBody>
      </p:sp>
      <p:sp>
        <p:nvSpPr>
          <p:cNvPr id="5" name="Rectangle 4">
            <a:extLst>
              <a:ext uri="{FF2B5EF4-FFF2-40B4-BE49-F238E27FC236}">
                <a16:creationId xmlns:a16="http://schemas.microsoft.com/office/drawing/2014/main" id="{73602AD1-D22D-7B48-A7BE-5A8979791878}"/>
              </a:ext>
            </a:extLst>
          </p:cNvPr>
          <p:cNvSpPr/>
          <p:nvPr/>
        </p:nvSpPr>
        <p:spPr>
          <a:xfrm>
            <a:off x="1247553" y="4454690"/>
            <a:ext cx="6096000" cy="618631"/>
          </a:xfrm>
          <a:prstGeom prst="rect">
            <a:avLst/>
          </a:prstGeom>
        </p:spPr>
        <p:txBody>
          <a:bodyPr>
            <a:spAutoFit/>
          </a:bodyPr>
          <a:lstStyle/>
          <a:p>
            <a:pPr marL="114300" lvl="0">
              <a:lnSpc>
                <a:spcPct val="90000"/>
              </a:lnSpc>
              <a:buSzPts val="1800"/>
            </a:pPr>
            <a:r>
              <a:rPr lang="en-US" sz="2400" dirty="0">
                <a:latin typeface="Calibri" panose="020F0502020204030204" pitchFamily="34" charset="0"/>
                <a:cs typeface="Calibri" panose="020F0502020204030204" pitchFamily="34" charset="0"/>
              </a:rPr>
              <a:t>3. Urine output 170 mL over the past 8 hours.</a:t>
            </a:r>
          </a:p>
          <a:p>
            <a:pPr marL="114300" lvl="0">
              <a:lnSpc>
                <a:spcPct val="90000"/>
              </a:lnSpc>
              <a:buSzPts val="1800"/>
            </a:pPr>
            <a:endParaRPr lang="en-US" dirty="0"/>
          </a:p>
        </p:txBody>
      </p:sp>
      <p:sp>
        <p:nvSpPr>
          <p:cNvPr id="6" name="Rectangle 5">
            <a:extLst>
              <a:ext uri="{FF2B5EF4-FFF2-40B4-BE49-F238E27FC236}">
                <a16:creationId xmlns:a16="http://schemas.microsoft.com/office/drawing/2014/main" id="{15C1CC40-1F28-BE4E-A166-D3B012434616}"/>
              </a:ext>
            </a:extLst>
          </p:cNvPr>
          <p:cNvSpPr/>
          <p:nvPr/>
        </p:nvSpPr>
        <p:spPr>
          <a:xfrm>
            <a:off x="1247553" y="3766015"/>
            <a:ext cx="6096000" cy="424732"/>
          </a:xfrm>
          <a:prstGeom prst="rect">
            <a:avLst/>
          </a:prstGeom>
        </p:spPr>
        <p:txBody>
          <a:bodyPr>
            <a:spAutoFit/>
          </a:bodyPr>
          <a:lstStyle/>
          <a:p>
            <a:pPr marL="114300" lvl="0">
              <a:lnSpc>
                <a:spcPct val="90000"/>
              </a:lnSpc>
              <a:buSzPts val="1800"/>
            </a:pPr>
            <a:r>
              <a:rPr lang="en-US" sz="2400" dirty="0">
                <a:latin typeface="Calibri" panose="020F0502020204030204" pitchFamily="34" charset="0"/>
                <a:cs typeface="Calibri" panose="020F0502020204030204" pitchFamily="34" charset="0"/>
              </a:rPr>
              <a:t>2. Heart rate 103 beats per minute.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0F6E"/>
              </a:buClr>
              <a:buSzPts val="4400"/>
              <a:buFont typeface="Open Sans"/>
              <a:buNone/>
            </a:pPr>
            <a:r>
              <a:rPr lang="en-US" b="1" dirty="0">
                <a:solidFill>
                  <a:srgbClr val="240F6E"/>
                </a:solidFill>
                <a:latin typeface="Open Sans"/>
                <a:ea typeface="Open Sans"/>
                <a:cs typeface="Open Sans"/>
                <a:sym typeface="Open Sans"/>
              </a:rPr>
              <a:t>Case Study #3: Sepsis</a:t>
            </a:r>
            <a:endParaRPr dirty="0"/>
          </a:p>
        </p:txBody>
      </p:sp>
      <p:sp>
        <p:nvSpPr>
          <p:cNvPr id="311" name="Google Shape;311;p32"/>
          <p:cNvSpPr txBox="1">
            <a:spLocks noGrp="1"/>
          </p:cNvSpPr>
          <p:nvPr>
            <p:ph type="body" idx="1"/>
          </p:nvPr>
        </p:nvSpPr>
        <p:spPr>
          <a:xfrm>
            <a:off x="1010093" y="1690688"/>
            <a:ext cx="10171814" cy="3247262"/>
          </a:xfrm>
          <a:prstGeom prst="rect">
            <a:avLst/>
          </a:prstGeom>
          <a:noFill/>
          <a:ln>
            <a:noFill/>
          </a:ln>
        </p:spPr>
        <p:txBody>
          <a:bodyPr spcFirstLastPara="1" wrap="square" lIns="91425" tIns="45700" rIns="91425" bIns="45700" anchor="t" anchorCtr="0">
            <a:normAutofit fontScale="25000" lnSpcReduction="20000"/>
          </a:bodyPr>
          <a:lstStyle/>
          <a:p>
            <a:pPr marL="0" lvl="0" indent="0">
              <a:lnSpc>
                <a:spcPct val="100000"/>
              </a:lnSpc>
              <a:spcBef>
                <a:spcPts val="0"/>
              </a:spcBef>
              <a:buClr>
                <a:srgbClr val="000000"/>
              </a:buClr>
              <a:buSzPct val="100000"/>
              <a:buNone/>
            </a:pPr>
            <a:r>
              <a:rPr lang="en-US" sz="9600" dirty="0">
                <a:solidFill>
                  <a:srgbClr val="000000"/>
                </a:solidFill>
                <a:latin typeface="Calibri" panose="020F0502020204030204" pitchFamily="34" charset="0"/>
                <a:cs typeface="Calibri" panose="020F0502020204030204" pitchFamily="34" charset="0"/>
                <a:sym typeface="Arial"/>
              </a:rPr>
              <a:t>Mary, a 32-year-old mother of four, has been brought in the emergency department after fainting during dinner with her family. In the past 2 weeks, the children and father were diagnosed with influenza A, despite everyone in the family having received a flu vaccine that year. Two days ago, Mary began feeling ill but was still caring for her family. She decided not to go to the doctor but just try to rest and increase her fluid intake.</a:t>
            </a:r>
          </a:p>
          <a:p>
            <a:pPr marL="0" lvl="0" indent="0">
              <a:lnSpc>
                <a:spcPct val="100000"/>
              </a:lnSpc>
              <a:spcBef>
                <a:spcPts val="0"/>
              </a:spcBef>
              <a:buClr>
                <a:srgbClr val="000000"/>
              </a:buClr>
              <a:buSzPct val="100000"/>
              <a:buNone/>
            </a:pPr>
            <a:br>
              <a:rPr lang="en-US" sz="9600" dirty="0">
                <a:solidFill>
                  <a:srgbClr val="000000"/>
                </a:solidFill>
                <a:latin typeface="Calibri" panose="020F0502020204030204" pitchFamily="34" charset="0"/>
                <a:cs typeface="Calibri" panose="020F0502020204030204" pitchFamily="34" charset="0"/>
                <a:sym typeface="Arial"/>
              </a:rPr>
            </a:br>
            <a:r>
              <a:rPr lang="en-US" sz="9600" dirty="0">
                <a:solidFill>
                  <a:srgbClr val="000000"/>
                </a:solidFill>
                <a:latin typeface="Calibri" panose="020F0502020204030204" pitchFamily="34" charset="0"/>
                <a:cs typeface="Calibri" panose="020F0502020204030204" pitchFamily="34" charset="0"/>
                <a:sym typeface="Arial"/>
              </a:rPr>
              <a:t>This evening, after making dinner, she was very fatigued. Vital signs on admission were: HR 120, BP 90/48, RR 24, SaO2 92% on room air. A nasal cannula with 2L oxygen was placed. A chest x-ray revealed bilateral pneumonia. A central line was placed and IV fluids were started. Blood and sputum cultures were taken and broad-spectrum antibiotics were started. Two hours later, Mary became increasingly difficult to arouse. She was disoriented to time and place. The nurse noted a small amount of fresh serosanguinous fluid on the dressing around the central line.</a:t>
            </a:r>
          </a:p>
          <a:p>
            <a:pPr marL="0" lvl="0" indent="0" algn="l" rtl="0">
              <a:lnSpc>
                <a:spcPct val="90000"/>
              </a:lnSpc>
              <a:spcBef>
                <a:spcPts val="1000"/>
              </a:spcBef>
              <a:spcAft>
                <a:spcPts val="0"/>
              </a:spcAft>
              <a:buClr>
                <a:schemeClr val="dk1"/>
              </a:buClr>
              <a:buSzPct val="100000"/>
              <a:buNone/>
            </a:pPr>
            <a:br>
              <a:rPr lang="en-US" dirty="0"/>
            </a:br>
            <a:br>
              <a:rPr lang="en-US" b="0" dirty="0"/>
            </a:b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0FBEBC-F879-3F41-A5BA-2CF387932051}"/>
              </a:ext>
            </a:extLst>
          </p:cNvPr>
          <p:cNvSpPr>
            <a:spLocks noGrp="1"/>
          </p:cNvSpPr>
          <p:nvPr>
            <p:ph type="title"/>
          </p:nvPr>
        </p:nvSpPr>
        <p:spPr/>
        <p:txBody>
          <a:bodyPr/>
          <a:lstStyle/>
          <a:p>
            <a:r>
              <a:rPr lang="en-US" b="1" dirty="0">
                <a:solidFill>
                  <a:srgbClr val="240F6E"/>
                </a:solidFill>
                <a:latin typeface="Open Sans"/>
                <a:ea typeface="Open Sans"/>
                <a:cs typeface="Open Sans"/>
                <a:sym typeface="Open Sans"/>
              </a:rPr>
              <a:t>Case Study #3: Sepsis</a:t>
            </a:r>
            <a:endParaRPr lang="en-US" dirty="0"/>
          </a:p>
        </p:txBody>
      </p:sp>
      <p:sp>
        <p:nvSpPr>
          <p:cNvPr id="6" name="Text Placeholder 5">
            <a:extLst>
              <a:ext uri="{FF2B5EF4-FFF2-40B4-BE49-F238E27FC236}">
                <a16:creationId xmlns:a16="http://schemas.microsoft.com/office/drawing/2014/main" id="{5E7A4515-A14D-3145-9B68-208FF9DAB04E}"/>
              </a:ext>
            </a:extLst>
          </p:cNvPr>
          <p:cNvSpPr>
            <a:spLocks noGrp="1"/>
          </p:cNvSpPr>
          <p:nvPr>
            <p:ph type="body" idx="1"/>
          </p:nvPr>
        </p:nvSpPr>
        <p:spPr/>
        <p:txBody>
          <a:bodyPr>
            <a:normAutofit/>
          </a:bodyPr>
          <a:lstStyle/>
          <a:p>
            <a:pPr marL="0" lvl="0" indent="0">
              <a:buSzPct val="100000"/>
              <a:buNone/>
            </a:pPr>
            <a:r>
              <a:rPr lang="en-US" b="1" dirty="0"/>
              <a:t>Write your SBAR report for admission. </a:t>
            </a:r>
          </a:p>
          <a:p>
            <a:pPr marL="0" lvl="0" indent="0">
              <a:buSzPct val="100000"/>
              <a:buNone/>
            </a:pPr>
            <a:r>
              <a:rPr lang="en-US" b="1" dirty="0"/>
              <a:t>S - </a:t>
            </a:r>
          </a:p>
          <a:p>
            <a:pPr marL="0" lvl="0" indent="0">
              <a:buSzPct val="100000"/>
              <a:buNone/>
            </a:pPr>
            <a:r>
              <a:rPr lang="en-US" b="1" dirty="0"/>
              <a:t>B -</a:t>
            </a:r>
          </a:p>
          <a:p>
            <a:pPr marL="0" indent="0">
              <a:buSzPct val="100000"/>
              <a:buNone/>
            </a:pPr>
            <a:r>
              <a:rPr lang="en-US" b="1" dirty="0"/>
              <a:t>A -</a:t>
            </a:r>
          </a:p>
          <a:p>
            <a:pPr marL="0" lvl="0" indent="0">
              <a:buSzPct val="100000"/>
              <a:buNone/>
            </a:pPr>
            <a:r>
              <a:rPr lang="en-US" b="1" dirty="0"/>
              <a:t>R - </a:t>
            </a:r>
            <a:endParaRPr lang="en-US" dirty="0"/>
          </a:p>
          <a:p>
            <a:endParaRPr lang="en-US" dirty="0"/>
          </a:p>
        </p:txBody>
      </p:sp>
    </p:spTree>
    <p:extLst>
      <p:ext uri="{BB962C8B-B14F-4D97-AF65-F5344CB8AC3E}">
        <p14:creationId xmlns:p14="http://schemas.microsoft.com/office/powerpoint/2010/main" val="1363037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0FBEBC-F879-3F41-A5BA-2CF387932051}"/>
              </a:ext>
            </a:extLst>
          </p:cNvPr>
          <p:cNvSpPr>
            <a:spLocks noGrp="1"/>
          </p:cNvSpPr>
          <p:nvPr>
            <p:ph type="title"/>
          </p:nvPr>
        </p:nvSpPr>
        <p:spPr/>
        <p:txBody>
          <a:bodyPr/>
          <a:lstStyle/>
          <a:p>
            <a:r>
              <a:rPr lang="en-US" b="1" dirty="0">
                <a:solidFill>
                  <a:srgbClr val="240F6E"/>
                </a:solidFill>
                <a:latin typeface="Open Sans"/>
                <a:ea typeface="Open Sans"/>
                <a:cs typeface="Open Sans"/>
                <a:sym typeface="Open Sans"/>
              </a:rPr>
              <a:t>Case Study #3: Sepsis</a:t>
            </a:r>
            <a:endParaRPr lang="en-US" dirty="0"/>
          </a:p>
        </p:txBody>
      </p:sp>
      <p:sp>
        <p:nvSpPr>
          <p:cNvPr id="6" name="Text Placeholder 5">
            <a:extLst>
              <a:ext uri="{FF2B5EF4-FFF2-40B4-BE49-F238E27FC236}">
                <a16:creationId xmlns:a16="http://schemas.microsoft.com/office/drawing/2014/main" id="{5E7A4515-A14D-3145-9B68-208FF9DAB04E}"/>
              </a:ext>
            </a:extLst>
          </p:cNvPr>
          <p:cNvSpPr>
            <a:spLocks noGrp="1"/>
          </p:cNvSpPr>
          <p:nvPr>
            <p:ph type="body" idx="1"/>
          </p:nvPr>
        </p:nvSpPr>
        <p:spPr>
          <a:xfrm>
            <a:off x="838200" y="1359492"/>
            <a:ext cx="10515600" cy="662394"/>
          </a:xfrm>
        </p:spPr>
        <p:txBody>
          <a:bodyPr>
            <a:normAutofit/>
          </a:bodyPr>
          <a:lstStyle/>
          <a:p>
            <a:pPr marL="0" lvl="0" indent="0">
              <a:buSzPct val="100000"/>
              <a:buNone/>
            </a:pPr>
            <a:r>
              <a:rPr lang="en-US" b="1" dirty="0"/>
              <a:t>Write your SBAR report for admission. </a:t>
            </a:r>
          </a:p>
          <a:p>
            <a:endParaRPr lang="en-US" dirty="0"/>
          </a:p>
        </p:txBody>
      </p:sp>
      <p:sp>
        <p:nvSpPr>
          <p:cNvPr id="2" name="TextBox 1">
            <a:extLst>
              <a:ext uri="{FF2B5EF4-FFF2-40B4-BE49-F238E27FC236}">
                <a16:creationId xmlns:a16="http://schemas.microsoft.com/office/drawing/2014/main" id="{76C4B757-531D-234B-B0A4-CC4CB1EE8592}"/>
              </a:ext>
            </a:extLst>
          </p:cNvPr>
          <p:cNvSpPr txBox="1"/>
          <p:nvPr/>
        </p:nvSpPr>
        <p:spPr>
          <a:xfrm>
            <a:off x="838198" y="2147112"/>
            <a:ext cx="10113335" cy="400110"/>
          </a:xfrm>
          <a:prstGeom prst="rect">
            <a:avLst/>
          </a:prstGeom>
          <a:noFill/>
        </p:spPr>
        <p:txBody>
          <a:bodyPr wrap="square" rtlCol="0">
            <a:spAutoFit/>
          </a:bodyPr>
          <a:lstStyle/>
          <a:p>
            <a:pPr marL="0" lvl="0" indent="0">
              <a:buSzPct val="100000"/>
              <a:buNone/>
            </a:pPr>
            <a:r>
              <a:rPr lang="en-US" sz="2000" b="1" dirty="0"/>
              <a:t>S = </a:t>
            </a:r>
            <a:r>
              <a:rPr lang="en-US" sz="2000" dirty="0"/>
              <a:t>Receiving nurse in ICU from ED nurse. 32 y/o female presented to ED after fainting. </a:t>
            </a:r>
          </a:p>
        </p:txBody>
      </p:sp>
      <p:sp>
        <p:nvSpPr>
          <p:cNvPr id="3" name="TextBox 2">
            <a:extLst>
              <a:ext uri="{FF2B5EF4-FFF2-40B4-BE49-F238E27FC236}">
                <a16:creationId xmlns:a16="http://schemas.microsoft.com/office/drawing/2014/main" id="{F82C1F79-5866-0D4A-870D-6FFCCC54A54B}"/>
              </a:ext>
            </a:extLst>
          </p:cNvPr>
          <p:cNvSpPr txBox="1"/>
          <p:nvPr/>
        </p:nvSpPr>
        <p:spPr>
          <a:xfrm>
            <a:off x="838200" y="2924764"/>
            <a:ext cx="10113335" cy="707886"/>
          </a:xfrm>
          <a:prstGeom prst="rect">
            <a:avLst/>
          </a:prstGeom>
          <a:noFill/>
        </p:spPr>
        <p:txBody>
          <a:bodyPr wrap="square" rtlCol="0">
            <a:spAutoFit/>
          </a:bodyPr>
          <a:lstStyle/>
          <a:p>
            <a:pPr marL="0" indent="0">
              <a:buSzPct val="100000"/>
              <a:buNone/>
            </a:pPr>
            <a:r>
              <a:rPr lang="en-US" sz="2000" b="1" dirty="0"/>
              <a:t>B = </a:t>
            </a:r>
            <a:r>
              <a:rPr lang="en-US" sz="2000" dirty="0"/>
              <a:t>Hx of influenza A in family for 2 weeks (children &amp; partner). Client became ill 2 days ago, rested &amp; increased fluids.</a:t>
            </a:r>
          </a:p>
        </p:txBody>
      </p:sp>
      <p:sp>
        <p:nvSpPr>
          <p:cNvPr id="4" name="TextBox 3">
            <a:extLst>
              <a:ext uri="{FF2B5EF4-FFF2-40B4-BE49-F238E27FC236}">
                <a16:creationId xmlns:a16="http://schemas.microsoft.com/office/drawing/2014/main" id="{46D0EBFF-1EED-1E4D-B1B4-F7B64E68CA0E}"/>
              </a:ext>
            </a:extLst>
          </p:cNvPr>
          <p:cNvSpPr txBox="1"/>
          <p:nvPr/>
        </p:nvSpPr>
        <p:spPr>
          <a:xfrm>
            <a:off x="838198" y="3981734"/>
            <a:ext cx="10304721" cy="1323439"/>
          </a:xfrm>
          <a:prstGeom prst="rect">
            <a:avLst/>
          </a:prstGeom>
          <a:noFill/>
        </p:spPr>
        <p:txBody>
          <a:bodyPr wrap="square" rtlCol="0">
            <a:spAutoFit/>
          </a:bodyPr>
          <a:lstStyle/>
          <a:p>
            <a:pPr marL="0" indent="0">
              <a:buSzPct val="100000"/>
              <a:buNone/>
            </a:pPr>
            <a:r>
              <a:rPr lang="en-US" sz="2000" b="1" dirty="0"/>
              <a:t>A = </a:t>
            </a:r>
            <a:r>
              <a:rPr lang="en-US" sz="2000" dirty="0"/>
              <a:t>VS on admission: HR 120, BP 90/48, R 24, SaO2 92% room air. 2L O2 via nasal cannula, CXR = bilateral pneumonia. Central line with IV fluids. Blood &amp; sputum cultures obtained, broad-spectrum antibiotic begun. 2 hours later, increasingly difficult to arouse, disoriented to time &amp; place. Fresh serosanguinous fluid on dressing around central line. </a:t>
            </a:r>
          </a:p>
        </p:txBody>
      </p:sp>
      <p:sp>
        <p:nvSpPr>
          <p:cNvPr id="7" name="TextBox 6">
            <a:extLst>
              <a:ext uri="{FF2B5EF4-FFF2-40B4-BE49-F238E27FC236}">
                <a16:creationId xmlns:a16="http://schemas.microsoft.com/office/drawing/2014/main" id="{E16D3B6F-B65C-DD44-B628-00A56F48FB69}"/>
              </a:ext>
            </a:extLst>
          </p:cNvPr>
          <p:cNvSpPr txBox="1"/>
          <p:nvPr/>
        </p:nvSpPr>
        <p:spPr>
          <a:xfrm>
            <a:off x="838200" y="5654257"/>
            <a:ext cx="2394098" cy="400110"/>
          </a:xfrm>
          <a:prstGeom prst="rect">
            <a:avLst/>
          </a:prstGeom>
          <a:noFill/>
        </p:spPr>
        <p:txBody>
          <a:bodyPr wrap="square" rtlCol="0">
            <a:spAutoFit/>
          </a:bodyPr>
          <a:lstStyle/>
          <a:p>
            <a:r>
              <a:rPr lang="en-US" sz="2000" b="1" dirty="0"/>
              <a:t>R = ? </a:t>
            </a:r>
          </a:p>
        </p:txBody>
      </p:sp>
    </p:spTree>
    <p:extLst>
      <p:ext uri="{BB962C8B-B14F-4D97-AF65-F5344CB8AC3E}">
        <p14:creationId xmlns:p14="http://schemas.microsoft.com/office/powerpoint/2010/main" val="8957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0FBEBC-F879-3F41-A5BA-2CF387932051}"/>
              </a:ext>
            </a:extLst>
          </p:cNvPr>
          <p:cNvSpPr>
            <a:spLocks noGrp="1"/>
          </p:cNvSpPr>
          <p:nvPr>
            <p:ph type="title"/>
          </p:nvPr>
        </p:nvSpPr>
        <p:spPr/>
        <p:txBody>
          <a:bodyPr/>
          <a:lstStyle/>
          <a:p>
            <a:r>
              <a:rPr lang="en-US" b="1" dirty="0">
                <a:solidFill>
                  <a:srgbClr val="240F6E"/>
                </a:solidFill>
                <a:latin typeface="Open Sans"/>
                <a:ea typeface="Open Sans"/>
                <a:cs typeface="Open Sans"/>
                <a:sym typeface="Open Sans"/>
              </a:rPr>
              <a:t>Case Study #3: Sepsis</a:t>
            </a:r>
            <a:endParaRPr lang="en-US" dirty="0"/>
          </a:p>
        </p:txBody>
      </p:sp>
      <p:sp>
        <p:nvSpPr>
          <p:cNvPr id="6" name="Text Placeholder 5">
            <a:extLst>
              <a:ext uri="{FF2B5EF4-FFF2-40B4-BE49-F238E27FC236}">
                <a16:creationId xmlns:a16="http://schemas.microsoft.com/office/drawing/2014/main" id="{5E7A4515-A14D-3145-9B68-208FF9DAB04E}"/>
              </a:ext>
            </a:extLst>
          </p:cNvPr>
          <p:cNvSpPr>
            <a:spLocks noGrp="1"/>
          </p:cNvSpPr>
          <p:nvPr>
            <p:ph type="body" idx="1"/>
          </p:nvPr>
        </p:nvSpPr>
        <p:spPr>
          <a:xfrm>
            <a:off x="838200" y="1825625"/>
            <a:ext cx="10515600" cy="917575"/>
          </a:xfrm>
        </p:spPr>
        <p:txBody>
          <a:bodyPr/>
          <a:lstStyle/>
          <a:p>
            <a:pPr marL="0" lvl="0" indent="0">
              <a:buSzPct val="100000"/>
              <a:buNone/>
            </a:pPr>
            <a:r>
              <a:rPr lang="en-US" sz="3400" b="1" dirty="0"/>
              <a:t>Which findings are suspicious for sepsis?</a:t>
            </a:r>
            <a:endParaRPr lang="en-US" sz="3400" dirty="0"/>
          </a:p>
          <a:p>
            <a:endParaRPr lang="en-US" dirty="0"/>
          </a:p>
        </p:txBody>
      </p:sp>
      <p:sp>
        <p:nvSpPr>
          <p:cNvPr id="7" name="TextBox 6">
            <a:extLst>
              <a:ext uri="{FF2B5EF4-FFF2-40B4-BE49-F238E27FC236}">
                <a16:creationId xmlns:a16="http://schemas.microsoft.com/office/drawing/2014/main" id="{C3111C0F-EF6C-5F47-BC5F-17F965E6695B}"/>
              </a:ext>
            </a:extLst>
          </p:cNvPr>
          <p:cNvSpPr txBox="1"/>
          <p:nvPr/>
        </p:nvSpPr>
        <p:spPr>
          <a:xfrm>
            <a:off x="4635795" y="3464064"/>
            <a:ext cx="6294474" cy="615553"/>
          </a:xfrm>
          <a:prstGeom prst="rect">
            <a:avLst/>
          </a:prstGeom>
          <a:noFill/>
        </p:spPr>
        <p:txBody>
          <a:bodyPr wrap="square" rtlCol="0">
            <a:spAutoFit/>
          </a:bodyPr>
          <a:lstStyle/>
          <a:p>
            <a:pPr marL="0" lvl="0" indent="0">
              <a:buSzPct val="100000"/>
              <a:buNone/>
            </a:pPr>
            <a:r>
              <a:rPr lang="en-US" sz="3400" b="1" dirty="0">
                <a:latin typeface="Calibri" panose="020F0502020204030204" pitchFamily="34" charset="0"/>
                <a:cs typeface="Calibri" panose="020F0502020204030204" pitchFamily="34" charset="0"/>
              </a:rPr>
              <a:t>What is your biggest concern? </a:t>
            </a:r>
            <a:endParaRPr lang="en-US" sz="3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4B55CC1-66AB-FF47-A55C-34689A76C38E}"/>
              </a:ext>
            </a:extLst>
          </p:cNvPr>
          <p:cNvSpPr txBox="1"/>
          <p:nvPr/>
        </p:nvSpPr>
        <p:spPr>
          <a:xfrm>
            <a:off x="1233377" y="5032376"/>
            <a:ext cx="5699051" cy="615553"/>
          </a:xfrm>
          <a:prstGeom prst="rect">
            <a:avLst/>
          </a:prstGeom>
          <a:noFill/>
        </p:spPr>
        <p:txBody>
          <a:bodyPr wrap="square" rtlCol="0">
            <a:spAutoFit/>
          </a:bodyPr>
          <a:lstStyle/>
          <a:p>
            <a:pPr marL="0" lvl="0" indent="0">
              <a:buSzPct val="100000"/>
              <a:buNone/>
            </a:pPr>
            <a:r>
              <a:rPr lang="en-US" sz="3400" b="1" dirty="0">
                <a:latin typeface="Calibri" panose="020F0502020204030204" pitchFamily="34" charset="0"/>
                <a:cs typeface="Calibri" panose="020F0502020204030204" pitchFamily="34" charset="0"/>
              </a:rPr>
              <a:t>What should you do first? </a:t>
            </a:r>
            <a:endParaRPr lang="en-US" sz="3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642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0F6E"/>
              </a:buClr>
              <a:buSzPts val="4400"/>
              <a:buFont typeface="Open Sans"/>
              <a:buNone/>
            </a:pPr>
            <a:r>
              <a:rPr lang="en-US" b="1" dirty="0">
                <a:solidFill>
                  <a:srgbClr val="240F6E"/>
                </a:solidFill>
                <a:latin typeface="Open Sans"/>
                <a:ea typeface="Open Sans"/>
                <a:cs typeface="Open Sans"/>
                <a:sym typeface="Open Sans"/>
              </a:rPr>
              <a:t>Case Study #3: Sepsis</a:t>
            </a:r>
            <a:endParaRPr dirty="0"/>
          </a:p>
        </p:txBody>
      </p:sp>
      <p:sp>
        <p:nvSpPr>
          <p:cNvPr id="318" name="Google Shape;318;p33"/>
          <p:cNvSpPr txBox="1">
            <a:spLocks noGrp="1"/>
          </p:cNvSpPr>
          <p:nvPr>
            <p:ph type="body" idx="1"/>
          </p:nvPr>
        </p:nvSpPr>
        <p:spPr>
          <a:xfrm>
            <a:off x="838200" y="1388533"/>
            <a:ext cx="10515600" cy="478843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1000"/>
              </a:spcBef>
              <a:spcAft>
                <a:spcPts val="0"/>
              </a:spcAft>
              <a:buClr>
                <a:schemeClr val="dk1"/>
              </a:buClr>
              <a:buSzPct val="100000"/>
              <a:buNone/>
            </a:pPr>
            <a:br>
              <a:rPr lang="en-US" b="0" dirty="0"/>
            </a:br>
            <a:r>
              <a:rPr lang="en-US" b="1" dirty="0"/>
              <a:t>Which findings are suspicious for sepsis?</a:t>
            </a:r>
            <a:endParaRPr b="0" dirty="0"/>
          </a:p>
          <a:p>
            <a:pPr marL="228600" lvl="0" indent="-228600" algn="l" rtl="0">
              <a:lnSpc>
                <a:spcPct val="90000"/>
              </a:lnSpc>
              <a:spcBef>
                <a:spcPts val="1000"/>
              </a:spcBef>
              <a:spcAft>
                <a:spcPts val="0"/>
              </a:spcAft>
              <a:buClr>
                <a:schemeClr val="dk1"/>
              </a:buClr>
              <a:buSzPct val="100000"/>
              <a:buChar char="•"/>
            </a:pPr>
            <a:r>
              <a:rPr lang="en-US" dirty="0"/>
              <a:t>Fatigue and fainting</a:t>
            </a:r>
            <a:endParaRPr dirty="0"/>
          </a:p>
          <a:p>
            <a:pPr marL="228600" lvl="0" indent="-228600" algn="l" rtl="0">
              <a:lnSpc>
                <a:spcPct val="90000"/>
              </a:lnSpc>
              <a:spcBef>
                <a:spcPts val="1000"/>
              </a:spcBef>
              <a:spcAft>
                <a:spcPts val="0"/>
              </a:spcAft>
              <a:buClr>
                <a:schemeClr val="dk1"/>
              </a:buClr>
              <a:buSzPct val="100000"/>
              <a:buChar char="•"/>
            </a:pPr>
            <a:r>
              <a:rPr lang="en-US" dirty="0"/>
              <a:t>History of influenza A and now bilateral pneumonia</a:t>
            </a:r>
            <a:endParaRPr dirty="0"/>
          </a:p>
          <a:p>
            <a:pPr marL="228600" lvl="0" indent="-228600" algn="l" rtl="0">
              <a:lnSpc>
                <a:spcPct val="90000"/>
              </a:lnSpc>
              <a:spcBef>
                <a:spcPts val="1000"/>
              </a:spcBef>
              <a:spcAft>
                <a:spcPts val="0"/>
              </a:spcAft>
              <a:buClr>
                <a:schemeClr val="dk1"/>
              </a:buClr>
              <a:buSzPct val="100000"/>
              <a:buChar char="•"/>
            </a:pPr>
            <a:r>
              <a:rPr lang="en-US" dirty="0"/>
              <a:t>Tachycardia, hypotension, tachypnea</a:t>
            </a:r>
            <a:endParaRPr dirty="0"/>
          </a:p>
          <a:p>
            <a:pPr marL="0" lvl="0" indent="0" algn="l" rtl="0">
              <a:lnSpc>
                <a:spcPct val="90000"/>
              </a:lnSpc>
              <a:spcBef>
                <a:spcPts val="1000"/>
              </a:spcBef>
              <a:spcAft>
                <a:spcPts val="0"/>
              </a:spcAft>
              <a:buClr>
                <a:schemeClr val="dk1"/>
              </a:buClr>
              <a:buSzPct val="100000"/>
              <a:buNone/>
            </a:pPr>
            <a:endParaRPr lang="en-US" b="1" dirty="0"/>
          </a:p>
          <a:p>
            <a:pPr marL="0" lvl="0" indent="0" algn="l" rtl="0">
              <a:lnSpc>
                <a:spcPct val="90000"/>
              </a:lnSpc>
              <a:spcBef>
                <a:spcPts val="1000"/>
              </a:spcBef>
              <a:spcAft>
                <a:spcPts val="0"/>
              </a:spcAft>
              <a:buClr>
                <a:schemeClr val="dk1"/>
              </a:buClr>
              <a:buSzPct val="100000"/>
              <a:buNone/>
            </a:pPr>
            <a:r>
              <a:rPr lang="en-US" b="1" dirty="0"/>
              <a:t>What is your biggest concern? </a:t>
            </a:r>
          </a:p>
          <a:p>
            <a:pPr marL="228600" lvl="0" indent="-228600">
              <a:buSzPct val="100000"/>
            </a:pPr>
            <a:r>
              <a:rPr lang="en-US" dirty="0"/>
              <a:t>Fresh serosanguinous fluid on the dressing around the central line</a:t>
            </a:r>
            <a:endParaRPr b="0" dirty="0"/>
          </a:p>
          <a:p>
            <a:pPr marL="0" lvl="0" indent="0" algn="l" rtl="0">
              <a:lnSpc>
                <a:spcPct val="90000"/>
              </a:lnSpc>
              <a:spcBef>
                <a:spcPts val="1000"/>
              </a:spcBef>
              <a:spcAft>
                <a:spcPts val="0"/>
              </a:spcAft>
              <a:buClr>
                <a:schemeClr val="dk1"/>
              </a:buClr>
              <a:buSzPct val="100000"/>
              <a:buNone/>
            </a:pPr>
            <a:endParaRPr lang="en-US" b="1" dirty="0"/>
          </a:p>
          <a:p>
            <a:pPr marL="0" lvl="0" indent="0" algn="l" rtl="0">
              <a:lnSpc>
                <a:spcPct val="90000"/>
              </a:lnSpc>
              <a:spcBef>
                <a:spcPts val="1000"/>
              </a:spcBef>
              <a:spcAft>
                <a:spcPts val="0"/>
              </a:spcAft>
              <a:buClr>
                <a:schemeClr val="dk1"/>
              </a:buClr>
              <a:buSzPct val="100000"/>
              <a:buNone/>
            </a:pPr>
            <a:r>
              <a:rPr lang="en-US" b="1" dirty="0"/>
              <a:t>What should you do first? </a:t>
            </a:r>
          </a:p>
          <a:p>
            <a:pPr marL="228600" lvl="0" indent="-228600">
              <a:buSzPct val="100000"/>
            </a:pPr>
            <a:r>
              <a:rPr lang="en-US" dirty="0"/>
              <a:t>Contact the health care provider immediately</a:t>
            </a:r>
            <a:endParaRPr b="0" dirty="0"/>
          </a:p>
          <a:p>
            <a:pPr marL="0" lvl="0" indent="0" algn="l" rtl="0">
              <a:lnSpc>
                <a:spcPct val="90000"/>
              </a:lnSpc>
              <a:spcBef>
                <a:spcPts val="1000"/>
              </a:spcBef>
              <a:spcAft>
                <a:spcPts val="0"/>
              </a:spcAft>
              <a:buClr>
                <a:schemeClr val="dk1"/>
              </a:buClr>
              <a:buSzPct val="100000"/>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8">
                                            <p:txEl>
                                              <p:pRg st="1" end="1"/>
                                            </p:txEl>
                                          </p:spTgt>
                                        </p:tgtEl>
                                        <p:attrNameLst>
                                          <p:attrName>style.visibility</p:attrName>
                                        </p:attrNameLst>
                                      </p:cBhvr>
                                      <p:to>
                                        <p:strVal val="visible"/>
                                      </p:to>
                                    </p:set>
                                    <p:anim calcmode="lin" valueType="num">
                                      <p:cBhvr additive="base">
                                        <p:cTn id="7" dur="500"/>
                                        <p:tgtEl>
                                          <p:spTgt spid="3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8">
                                            <p:txEl>
                                              <p:pRg st="2" end="2"/>
                                            </p:txEl>
                                          </p:spTgt>
                                        </p:tgtEl>
                                        <p:attrNameLst>
                                          <p:attrName>style.visibility</p:attrName>
                                        </p:attrNameLst>
                                      </p:cBhvr>
                                      <p:to>
                                        <p:strVal val="visible"/>
                                      </p:to>
                                    </p:set>
                                    <p:anim calcmode="lin" valueType="num">
                                      <p:cBhvr additive="base">
                                        <p:cTn id="12" dur="500"/>
                                        <p:tgtEl>
                                          <p:spTgt spid="3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18">
                                            <p:txEl>
                                              <p:pRg st="3" end="3"/>
                                            </p:txEl>
                                          </p:spTgt>
                                        </p:tgtEl>
                                        <p:attrNameLst>
                                          <p:attrName>style.visibility</p:attrName>
                                        </p:attrNameLst>
                                      </p:cBhvr>
                                      <p:to>
                                        <p:strVal val="visible"/>
                                      </p:to>
                                    </p:set>
                                    <p:anim calcmode="lin" valueType="num">
                                      <p:cBhvr additive="base">
                                        <p:cTn id="17" dur="500"/>
                                        <p:tgtEl>
                                          <p:spTgt spid="3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18">
                                            <p:txEl>
                                              <p:pRg st="5" end="5"/>
                                            </p:txEl>
                                          </p:spTgt>
                                        </p:tgtEl>
                                        <p:attrNameLst>
                                          <p:attrName>style.visibility</p:attrName>
                                        </p:attrNameLst>
                                      </p:cBhvr>
                                      <p:to>
                                        <p:strVal val="visible"/>
                                      </p:to>
                                    </p:set>
                                    <p:anim calcmode="lin" valueType="num">
                                      <p:cBhvr additive="base">
                                        <p:cTn id="22" dur="500"/>
                                        <p:tgtEl>
                                          <p:spTgt spid="31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18">
                                            <p:txEl>
                                              <p:pRg st="6" end="6"/>
                                            </p:txEl>
                                          </p:spTgt>
                                        </p:tgtEl>
                                        <p:attrNameLst>
                                          <p:attrName>style.visibility</p:attrName>
                                        </p:attrNameLst>
                                      </p:cBhvr>
                                      <p:to>
                                        <p:strVal val="visible"/>
                                      </p:to>
                                    </p:set>
                                    <p:anim calcmode="lin" valueType="num">
                                      <p:cBhvr additive="base">
                                        <p:cTn id="27" dur="500"/>
                                        <p:tgtEl>
                                          <p:spTgt spid="3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18">
                                            <p:txEl>
                                              <p:pRg st="8" end="8"/>
                                            </p:txEl>
                                          </p:spTgt>
                                        </p:tgtEl>
                                        <p:attrNameLst>
                                          <p:attrName>style.visibility</p:attrName>
                                        </p:attrNameLst>
                                      </p:cBhvr>
                                      <p:to>
                                        <p:strVal val="visible"/>
                                      </p:to>
                                    </p:set>
                                    <p:anim calcmode="lin" valueType="num">
                                      <p:cBhvr additive="base">
                                        <p:cTn id="32" dur="500"/>
                                        <p:tgtEl>
                                          <p:spTgt spid="31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8">
                                            <p:txEl>
                                              <p:pRg st="9" end="9"/>
                                            </p:txEl>
                                          </p:spTgt>
                                        </p:tgtEl>
                                        <p:attrNameLst>
                                          <p:attrName>style.visibility</p:attrName>
                                        </p:attrNameLst>
                                      </p:cBhvr>
                                      <p:to>
                                        <p:strVal val="visible"/>
                                      </p:to>
                                    </p:set>
                                    <p:anim calcmode="lin" valueType="num">
                                      <p:cBhvr additive="base">
                                        <p:cTn id="37" dur="500"/>
                                        <p:tgtEl>
                                          <p:spTgt spid="31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References</a:t>
            </a:r>
            <a:endParaRPr dirty="0"/>
          </a:p>
        </p:txBody>
      </p:sp>
      <p:sp>
        <p:nvSpPr>
          <p:cNvPr id="339" name="Google Shape;339;p36"/>
          <p:cNvSpPr txBox="1">
            <a:spLocks noGrp="1"/>
          </p:cNvSpPr>
          <p:nvPr>
            <p:ph type="body" idx="1"/>
          </p:nvPr>
        </p:nvSpPr>
        <p:spPr>
          <a:xfrm>
            <a:off x="838200" y="1422400"/>
            <a:ext cx="10515600" cy="5215467"/>
          </a:xfrm>
          <a:prstGeom prst="rect">
            <a:avLst/>
          </a:prstGeom>
          <a:noFill/>
          <a:ln>
            <a:noFill/>
          </a:ln>
        </p:spPr>
        <p:txBody>
          <a:bodyPr spcFirstLastPara="1" wrap="square" lIns="91425" tIns="45700" rIns="91425" bIns="45700" anchor="t" anchorCtr="0">
            <a:normAutofit fontScale="32500" lnSpcReduction="20000"/>
          </a:bodyPr>
          <a:lstStyle/>
          <a:p>
            <a:pPr marL="228600" lvl="0" indent="-228631" algn="l" rtl="0">
              <a:lnSpc>
                <a:spcPct val="90000"/>
              </a:lnSpc>
              <a:spcBef>
                <a:spcPts val="0"/>
              </a:spcBef>
              <a:spcAft>
                <a:spcPts val="0"/>
              </a:spcAft>
              <a:buClr>
                <a:schemeClr val="dk1"/>
              </a:buClr>
              <a:buSzPct val="100000"/>
              <a:buChar char="•"/>
            </a:pPr>
            <a:r>
              <a:rPr lang="en-US" sz="5500" dirty="0"/>
              <a:t>Center for Disease Control and Prevention. (2020). </a:t>
            </a:r>
            <a:r>
              <a:rPr lang="en-US" sz="5500" i="1" u="sng" dirty="0">
                <a:solidFill>
                  <a:schemeClr val="hlink"/>
                </a:solidFill>
                <a:hlinkClick r:id="rId3"/>
              </a:rPr>
              <a:t>Sepsis: clincial information</a:t>
            </a:r>
            <a:r>
              <a:rPr lang="en-US" sz="5500" dirty="0"/>
              <a:t>. Retrieved from https://www.cdc.gov/sepsis/clinicaltools/index.html</a:t>
            </a:r>
            <a:endParaRPr sz="5500" dirty="0"/>
          </a:p>
          <a:p>
            <a:pPr marL="228600" lvl="0" indent="-228631" algn="l" rtl="0">
              <a:lnSpc>
                <a:spcPct val="90000"/>
              </a:lnSpc>
              <a:spcBef>
                <a:spcPts val="1000"/>
              </a:spcBef>
              <a:spcAft>
                <a:spcPts val="0"/>
              </a:spcAft>
              <a:buClr>
                <a:schemeClr val="dk1"/>
              </a:buClr>
              <a:buSzPct val="100000"/>
              <a:buChar char="•"/>
            </a:pPr>
            <a:r>
              <a:rPr lang="en-US" sz="5500" dirty="0"/>
              <a:t>Center for Disease Control and Prevention. (2021). What is sepsis? https://www.cdc.gov/sepsis/what-is-sepsis.html</a:t>
            </a:r>
            <a:endParaRPr sz="5500" dirty="0"/>
          </a:p>
          <a:p>
            <a:pPr marL="228600" lvl="0" indent="-228631" algn="l" rtl="0">
              <a:lnSpc>
                <a:spcPct val="90000"/>
              </a:lnSpc>
              <a:spcBef>
                <a:spcPts val="1000"/>
              </a:spcBef>
              <a:spcAft>
                <a:spcPts val="0"/>
              </a:spcAft>
              <a:buClr>
                <a:schemeClr val="dk1"/>
              </a:buClr>
              <a:buSzPct val="100000"/>
              <a:buChar char="•"/>
            </a:pPr>
            <a:r>
              <a:rPr lang="en-US" sz="5500" dirty="0"/>
              <a:t>Doenges, M. E., Moorhouse, M. F., &amp; Murr, A. C. (2019). </a:t>
            </a:r>
            <a:r>
              <a:rPr lang="en-US" sz="5500" i="1" dirty="0"/>
              <a:t>Nursing care plans: Guidelines for individualizing client care across the life span (10</a:t>
            </a:r>
            <a:r>
              <a:rPr lang="en-US" sz="5500" i="1" baseline="30000" dirty="0"/>
              <a:t>th</a:t>
            </a:r>
            <a:r>
              <a:rPr lang="en-US" sz="5500" i="1" dirty="0"/>
              <a:t> ed.)</a:t>
            </a:r>
            <a:r>
              <a:rPr lang="en-US" sz="5500" dirty="0"/>
              <a:t>. FA Davis.</a:t>
            </a:r>
            <a:endParaRPr dirty="0"/>
          </a:p>
          <a:p>
            <a:pPr marL="228600" lvl="0" indent="-228631" algn="l" rtl="0">
              <a:lnSpc>
                <a:spcPct val="90000"/>
              </a:lnSpc>
              <a:spcBef>
                <a:spcPts val="1000"/>
              </a:spcBef>
              <a:spcAft>
                <a:spcPts val="0"/>
              </a:spcAft>
              <a:buClr>
                <a:schemeClr val="dk1"/>
              </a:buClr>
              <a:buSzPct val="100000"/>
              <a:buChar char="•"/>
            </a:pPr>
            <a:r>
              <a:rPr lang="en-US" sz="5500" dirty="0"/>
              <a:t>Gilbert, B. W., Faires, L., Meister, A., Huffman, J., &amp; Faber, R. K. (2018). Comparison of Sepsis-3 Criteria Versus SIRS Criteria in Screening Patients for Sepsis in the Emergency Department. </a:t>
            </a:r>
            <a:r>
              <a:rPr lang="en-US" sz="5500" i="1" dirty="0"/>
              <a:t>Advanced Emergency Nursing Journal</a:t>
            </a:r>
            <a:r>
              <a:rPr lang="en-US" sz="5500" dirty="0"/>
              <a:t>, </a:t>
            </a:r>
            <a:r>
              <a:rPr lang="en-US" sz="5500" i="1" dirty="0"/>
              <a:t>40</a:t>
            </a:r>
            <a:r>
              <a:rPr lang="en-US" sz="5500" dirty="0"/>
              <a:t>(2), 138-143.</a:t>
            </a:r>
            <a:endParaRPr dirty="0"/>
          </a:p>
          <a:p>
            <a:pPr marL="228600" lvl="0" indent="-228631" algn="l" rtl="0">
              <a:lnSpc>
                <a:spcPct val="90000"/>
              </a:lnSpc>
              <a:spcBef>
                <a:spcPts val="1000"/>
              </a:spcBef>
              <a:spcAft>
                <a:spcPts val="0"/>
              </a:spcAft>
              <a:buClr>
                <a:schemeClr val="dk1"/>
              </a:buClr>
              <a:buSzPct val="100000"/>
              <a:buChar char="•"/>
            </a:pPr>
            <a:r>
              <a:rPr lang="en-US" sz="5500" dirty="0"/>
              <a:t>Hinkle, J. L. &amp; Cheever, K. H. (2018). </a:t>
            </a:r>
            <a:r>
              <a:rPr lang="en-US" sz="5500" i="1" dirty="0"/>
              <a:t>Brunner &amp; Suddarth’s textbook of medical-surgical nursing (14</a:t>
            </a:r>
            <a:r>
              <a:rPr lang="en-US" sz="5500" i="1" baseline="30000" dirty="0"/>
              <a:t>th</a:t>
            </a:r>
            <a:r>
              <a:rPr lang="en-US" sz="5500" i="1" dirty="0"/>
              <a:t> ed.). </a:t>
            </a:r>
            <a:r>
              <a:rPr lang="en-US" sz="5500" dirty="0"/>
              <a:t>Philadelphia, PA: Wolters Kluwer.</a:t>
            </a:r>
            <a:endParaRPr dirty="0"/>
          </a:p>
          <a:p>
            <a:pPr marL="228600" lvl="0" indent="-228631" algn="l" rtl="0">
              <a:lnSpc>
                <a:spcPct val="90000"/>
              </a:lnSpc>
              <a:spcBef>
                <a:spcPts val="1000"/>
              </a:spcBef>
              <a:spcAft>
                <a:spcPts val="0"/>
              </a:spcAft>
              <a:buClr>
                <a:schemeClr val="dk1"/>
              </a:buClr>
              <a:buSzPct val="100000"/>
              <a:buChar char="•"/>
            </a:pPr>
            <a:r>
              <a:rPr lang="en-US" sz="5500" dirty="0"/>
              <a:t>Huether, S., &amp; McCance, K. L. (2019). </a:t>
            </a:r>
            <a:r>
              <a:rPr lang="en-US" sz="5500" i="1" dirty="0"/>
              <a:t>Pathophysiology: The biologic basis for disease in adults and children</a:t>
            </a:r>
            <a:r>
              <a:rPr lang="en-US" sz="5500" dirty="0"/>
              <a:t> (8 ed.). St. Louis, MO: Elsevier. ISBN: 978-0323402811.</a:t>
            </a:r>
            <a:endParaRPr dirty="0"/>
          </a:p>
          <a:p>
            <a:pPr marL="228600" lvl="0" indent="-228631" algn="l" rtl="0">
              <a:lnSpc>
                <a:spcPct val="90000"/>
              </a:lnSpc>
              <a:spcBef>
                <a:spcPts val="1000"/>
              </a:spcBef>
              <a:spcAft>
                <a:spcPts val="0"/>
              </a:spcAft>
              <a:buClr>
                <a:schemeClr val="dk1"/>
              </a:buClr>
              <a:buSzPct val="100000"/>
              <a:buChar char="•"/>
            </a:pPr>
            <a:r>
              <a:rPr lang="en-US" sz="5500" dirty="0"/>
              <a:t>Jarvis, C. (2019). </a:t>
            </a:r>
            <a:r>
              <a:rPr lang="en-US" sz="5500" i="1" dirty="0"/>
              <a:t>Physical examination and health assessment (8</a:t>
            </a:r>
            <a:r>
              <a:rPr lang="en-US" sz="5500" i="1" baseline="30000" dirty="0"/>
              <a:t>th</a:t>
            </a:r>
            <a:r>
              <a:rPr lang="en-US" sz="5500" i="1" dirty="0"/>
              <a:t> ed.)</a:t>
            </a:r>
            <a:r>
              <a:rPr lang="en-US" sz="5500" dirty="0"/>
              <a:t>. Elsevier Health Sciences.</a:t>
            </a:r>
            <a:endParaRPr dirty="0"/>
          </a:p>
          <a:p>
            <a:pPr marL="228600" lvl="0" indent="-228631" algn="l" rtl="0">
              <a:lnSpc>
                <a:spcPct val="90000"/>
              </a:lnSpc>
              <a:spcBef>
                <a:spcPts val="1000"/>
              </a:spcBef>
              <a:spcAft>
                <a:spcPts val="0"/>
              </a:spcAft>
              <a:buClr>
                <a:schemeClr val="dk1"/>
              </a:buClr>
              <a:buSzPct val="100000"/>
              <a:buChar char="•"/>
            </a:pPr>
            <a:r>
              <a:rPr lang="en-US" sz="5500" dirty="0"/>
              <a:t>Lewis, S., Dirksen, S. R., Heitkemper, M., Bucher, L., &amp; Harding, M. (2017). </a:t>
            </a:r>
            <a:r>
              <a:rPr lang="en-US" sz="5500" i="1" dirty="0"/>
              <a:t>Medical-surgical nursing assessment and management of clinical problems</a:t>
            </a:r>
            <a:r>
              <a:rPr lang="en-US" sz="5500" dirty="0"/>
              <a:t> (10 ed.). St. Louis, MO: Elsevier. ISBN: 978-0323328524.</a:t>
            </a:r>
            <a:endParaRPr dirty="0"/>
          </a:p>
          <a:p>
            <a:pPr marL="0" lvl="0" indent="0" algn="l" rtl="0">
              <a:lnSpc>
                <a:spcPct val="90000"/>
              </a:lnSpc>
              <a:spcBef>
                <a:spcPts val="1000"/>
              </a:spcBef>
              <a:spcAft>
                <a:spcPts val="0"/>
              </a:spcAft>
              <a:buClr>
                <a:schemeClr val="dk1"/>
              </a:buClr>
              <a:buSzPct val="100000"/>
              <a:buNone/>
            </a:pPr>
            <a:endParaRPr b="0" dirty="0"/>
          </a:p>
          <a:p>
            <a:pPr marL="0" lvl="0" indent="0" algn="l" rtl="0">
              <a:lnSpc>
                <a:spcPct val="90000"/>
              </a:lnSpc>
              <a:spcBef>
                <a:spcPts val="1000"/>
              </a:spcBef>
              <a:spcAft>
                <a:spcPts val="0"/>
              </a:spcAft>
              <a:buClr>
                <a:schemeClr val="dk1"/>
              </a:buClr>
              <a:buSzPct val="100000"/>
              <a:buNone/>
            </a:pPr>
            <a:br>
              <a:rPr lang="en-US" dirty="0"/>
            </a:b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7"/>
          <p:cNvSpPr txBox="1">
            <a:spLocks noGrp="1"/>
          </p:cNvSpPr>
          <p:nvPr>
            <p:ph type="title"/>
          </p:nvPr>
        </p:nvSpPr>
        <p:spPr>
          <a:xfrm>
            <a:off x="838200" y="365126"/>
            <a:ext cx="10515600" cy="112500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t>References, cont.</a:t>
            </a:r>
            <a:endParaRPr dirty="0"/>
          </a:p>
        </p:txBody>
      </p:sp>
      <p:sp>
        <p:nvSpPr>
          <p:cNvPr id="346" name="Google Shape;346;p37"/>
          <p:cNvSpPr txBox="1">
            <a:spLocks noGrp="1"/>
          </p:cNvSpPr>
          <p:nvPr>
            <p:ph type="body" idx="1"/>
          </p:nvPr>
        </p:nvSpPr>
        <p:spPr>
          <a:xfrm>
            <a:off x="838200" y="1303866"/>
            <a:ext cx="10515600" cy="5189007"/>
          </a:xfrm>
          <a:prstGeom prst="rect">
            <a:avLst/>
          </a:prstGeom>
          <a:noFill/>
          <a:ln>
            <a:noFill/>
          </a:ln>
        </p:spPr>
        <p:txBody>
          <a:bodyPr spcFirstLastPara="1" wrap="square" lIns="91425" tIns="45700" rIns="91425" bIns="45700" anchor="t" anchorCtr="0">
            <a:normAutofit fontScale="47500" lnSpcReduction="20000"/>
          </a:bodyPr>
          <a:lstStyle/>
          <a:p>
            <a:pPr marL="228600" lvl="0" indent="-228631" algn="l" rtl="0">
              <a:lnSpc>
                <a:spcPct val="90000"/>
              </a:lnSpc>
              <a:spcBef>
                <a:spcPts val="0"/>
              </a:spcBef>
              <a:spcAft>
                <a:spcPts val="0"/>
              </a:spcAft>
              <a:buClr>
                <a:schemeClr val="dk1"/>
              </a:buClr>
              <a:buSzPct val="100000"/>
              <a:buChar char="•"/>
            </a:pPr>
            <a:r>
              <a:rPr lang="en-US" sz="3300" dirty="0"/>
              <a:t>Lewis, S., Bugher, L., et al. (2017). Medical-surgical nursing: Assessment and management of clinical problems (10th ed.) Elsevier, 1592, 1604-1607.</a:t>
            </a:r>
            <a:endParaRPr dirty="0"/>
          </a:p>
          <a:p>
            <a:pPr marL="228600" lvl="0" indent="-228631" algn="l" rtl="0">
              <a:lnSpc>
                <a:spcPct val="90000"/>
              </a:lnSpc>
              <a:spcBef>
                <a:spcPts val="1000"/>
              </a:spcBef>
              <a:spcAft>
                <a:spcPts val="0"/>
              </a:spcAft>
              <a:buClr>
                <a:schemeClr val="dk1"/>
              </a:buClr>
              <a:buSzPct val="100000"/>
              <a:buChar char="•"/>
            </a:pPr>
            <a:r>
              <a:rPr lang="en-US" sz="3300" dirty="0"/>
              <a:t>Linton, A. D., &amp; Matteson, M. A. (2019). </a:t>
            </a:r>
            <a:r>
              <a:rPr lang="en-US" sz="3300" i="1" dirty="0"/>
              <a:t>Medical-Surgical Nursing (7</a:t>
            </a:r>
            <a:r>
              <a:rPr lang="en-US" sz="3300" i="1" baseline="30000" dirty="0"/>
              <a:t>th</a:t>
            </a:r>
            <a:r>
              <a:rPr lang="en-US" sz="3300" i="1" dirty="0"/>
              <a:t> ed.)</a:t>
            </a:r>
            <a:r>
              <a:rPr lang="en-US" sz="3300" dirty="0"/>
              <a:t>. Elsevier Health Sciences.</a:t>
            </a:r>
            <a:endParaRPr dirty="0"/>
          </a:p>
          <a:p>
            <a:pPr marL="228600" lvl="0" indent="-228631" algn="l" rtl="0">
              <a:lnSpc>
                <a:spcPct val="90000"/>
              </a:lnSpc>
              <a:spcBef>
                <a:spcPts val="1000"/>
              </a:spcBef>
              <a:spcAft>
                <a:spcPts val="0"/>
              </a:spcAft>
              <a:buClr>
                <a:schemeClr val="dk1"/>
              </a:buClr>
              <a:buSzPct val="100000"/>
              <a:buChar char="•"/>
            </a:pPr>
            <a:r>
              <a:rPr lang="en-US" sz="3300" dirty="0"/>
              <a:t>Ignatavicius, D., Workman, M.L., and Rebar, C. (2018). Medical-surgical nursing: Concepts for interprofessional collaborative care (9th ed.) Elsevier, 760-766.</a:t>
            </a:r>
            <a:endParaRPr dirty="0"/>
          </a:p>
          <a:p>
            <a:pPr marL="228600" lvl="0" indent="-228631" algn="l" rtl="0">
              <a:lnSpc>
                <a:spcPct val="90000"/>
              </a:lnSpc>
              <a:spcBef>
                <a:spcPts val="1000"/>
              </a:spcBef>
              <a:spcAft>
                <a:spcPts val="0"/>
              </a:spcAft>
              <a:buClr>
                <a:schemeClr val="dk1"/>
              </a:buClr>
              <a:buSzPct val="100000"/>
              <a:buChar char="•"/>
            </a:pPr>
            <a:r>
              <a:rPr lang="en-US" sz="3300" dirty="0"/>
              <a:t>Maitra, S., Som, A., &amp; Bhattacharjee, S. (2018). Accuracy of quick Sequential Organ Failure Assessment (qSOFA) score and systemic inflammatory response syndrome (SIRS) criteria for predicting mortality in hospitalized patients with suspected infection: a meta-analysis of observational studies. </a:t>
            </a:r>
            <a:r>
              <a:rPr lang="en-US" sz="3300" i="1" dirty="0"/>
              <a:t>Clinical Microbiology and Infection</a:t>
            </a:r>
            <a:r>
              <a:rPr lang="en-US" sz="3300" dirty="0"/>
              <a:t>, </a:t>
            </a:r>
            <a:r>
              <a:rPr lang="en-US" sz="3300" i="1" dirty="0"/>
              <a:t>24</a:t>
            </a:r>
            <a:r>
              <a:rPr lang="en-US" sz="3300" dirty="0"/>
              <a:t>(11), 1123-1129.</a:t>
            </a:r>
            <a:endParaRPr dirty="0"/>
          </a:p>
          <a:p>
            <a:pPr marL="228600" lvl="0" indent="-228631" algn="l" rtl="0">
              <a:lnSpc>
                <a:spcPct val="90000"/>
              </a:lnSpc>
              <a:spcBef>
                <a:spcPts val="1000"/>
              </a:spcBef>
              <a:spcAft>
                <a:spcPts val="0"/>
              </a:spcAft>
              <a:buClr>
                <a:schemeClr val="dk1"/>
              </a:buClr>
              <a:buSzPct val="100000"/>
              <a:buChar char="•"/>
            </a:pPr>
            <a:r>
              <a:rPr lang="en-US" sz="3300" dirty="0"/>
              <a:t>QSEN Institute. (2020). </a:t>
            </a:r>
            <a:r>
              <a:rPr lang="en-US" sz="3300" i="1" u="sng" dirty="0">
                <a:solidFill>
                  <a:schemeClr val="hlink"/>
                </a:solidFill>
                <a:hlinkClick r:id="rId3"/>
              </a:rPr>
              <a:t>Competencies</a:t>
            </a:r>
            <a:r>
              <a:rPr lang="en-US" sz="3300" dirty="0"/>
              <a:t>. Retrieved from http://qsen.org/competencies/</a:t>
            </a:r>
            <a:endParaRPr dirty="0"/>
          </a:p>
          <a:p>
            <a:pPr marL="228600" lvl="0" indent="-228631" algn="l" rtl="0">
              <a:lnSpc>
                <a:spcPct val="90000"/>
              </a:lnSpc>
              <a:spcBef>
                <a:spcPts val="1000"/>
              </a:spcBef>
              <a:spcAft>
                <a:spcPts val="0"/>
              </a:spcAft>
              <a:buClr>
                <a:schemeClr val="dk1"/>
              </a:buClr>
              <a:buSzPct val="100000"/>
              <a:buChar char="•"/>
            </a:pPr>
            <a:r>
              <a:rPr lang="en-US" sz="3300" dirty="0"/>
              <a:t>Sepsis Alliance. (2021).</a:t>
            </a:r>
            <a:r>
              <a:rPr lang="en-US" sz="3300" u="sng" dirty="0">
                <a:solidFill>
                  <a:schemeClr val="hlink"/>
                </a:solidFill>
                <a:hlinkClick r:id="rId4"/>
              </a:rPr>
              <a:t> www.sepsis.org</a:t>
            </a:r>
            <a:r>
              <a:rPr lang="en-US" sz="3300" dirty="0"/>
              <a:t>.</a:t>
            </a:r>
            <a:endParaRPr dirty="0"/>
          </a:p>
          <a:p>
            <a:pPr marL="228600" lvl="0" indent="-228631" algn="l" rtl="0">
              <a:lnSpc>
                <a:spcPct val="90000"/>
              </a:lnSpc>
              <a:spcBef>
                <a:spcPts val="1000"/>
              </a:spcBef>
              <a:spcAft>
                <a:spcPts val="0"/>
              </a:spcAft>
              <a:buClr>
                <a:schemeClr val="dk1"/>
              </a:buClr>
              <a:buSzPct val="100000"/>
              <a:buChar char="•"/>
            </a:pPr>
            <a:r>
              <a:rPr lang="en-US" sz="3300" dirty="0"/>
              <a:t>Seymour, C. W., Gesten, F., Prescott, H. C., Friedrich, M. E., Iwashyna, T. J., Phillips, G. S., ... &amp; Levy, M. M. (2017). </a:t>
            </a:r>
            <a:r>
              <a:rPr lang="en-US" sz="3300" u="sng" dirty="0">
                <a:solidFill>
                  <a:schemeClr val="hlink"/>
                </a:solidFill>
                <a:hlinkClick r:id="rId5"/>
              </a:rPr>
              <a:t>Time to treatment and mortality during mandated emergency care for sepsis</a:t>
            </a:r>
            <a:r>
              <a:rPr lang="en-US" sz="3300" dirty="0"/>
              <a:t>. </a:t>
            </a:r>
            <a:r>
              <a:rPr lang="en-US" sz="3300" i="1" dirty="0"/>
              <a:t>New England Journal of Medicine, 376</a:t>
            </a:r>
            <a:r>
              <a:rPr lang="en-US" sz="3300" dirty="0"/>
              <a:t>(23), 2235-2244. Retrieved from https://www.nejm.org/doi/full/10.1056/NEJMoa1703058</a:t>
            </a:r>
            <a:endParaRPr dirty="0"/>
          </a:p>
          <a:p>
            <a:pPr marL="228600" lvl="0" indent="-228631" algn="l" rtl="0">
              <a:lnSpc>
                <a:spcPct val="90000"/>
              </a:lnSpc>
              <a:spcBef>
                <a:spcPts val="1000"/>
              </a:spcBef>
              <a:spcAft>
                <a:spcPts val="0"/>
              </a:spcAft>
              <a:buClr>
                <a:schemeClr val="dk1"/>
              </a:buClr>
              <a:buSzPct val="100000"/>
              <a:buChar char="•"/>
            </a:pPr>
            <a:r>
              <a:rPr lang="en-US" sz="3300" dirty="0"/>
              <a:t>Society of Critical Care Medicine. (2019). </a:t>
            </a:r>
            <a:r>
              <a:rPr lang="en-US" sz="3300" i="1" u="sng" dirty="0">
                <a:solidFill>
                  <a:schemeClr val="hlink"/>
                </a:solidFill>
                <a:hlinkClick r:id="rId6"/>
              </a:rPr>
              <a:t>Evaluation for severe sepsis screening too</a:t>
            </a:r>
            <a:r>
              <a:rPr lang="en-US" sz="3300" i="1" dirty="0"/>
              <a:t>l</a:t>
            </a:r>
            <a:r>
              <a:rPr lang="en-US" sz="3300" dirty="0"/>
              <a:t>. Retrieved from http://www.survivingsepsis.org/SiteCollectionDocuments/ScreeningTool.pdf</a:t>
            </a:r>
            <a:endParaRPr sz="3300" dirty="0"/>
          </a:p>
          <a:p>
            <a:pPr marL="228600" lvl="0" indent="-228631" algn="l" rtl="0">
              <a:lnSpc>
                <a:spcPct val="90000"/>
              </a:lnSpc>
              <a:spcBef>
                <a:spcPts val="1000"/>
              </a:spcBef>
              <a:spcAft>
                <a:spcPts val="0"/>
              </a:spcAft>
              <a:buClr>
                <a:schemeClr val="dk1"/>
              </a:buClr>
              <a:buSzPct val="100000"/>
              <a:buChar char="•"/>
            </a:pPr>
            <a:r>
              <a:rPr lang="en-US" sz="3300" dirty="0"/>
              <a:t>Stromberg, H. (2020). </a:t>
            </a:r>
            <a:r>
              <a:rPr lang="en-US" sz="3300" i="1" dirty="0"/>
              <a:t>deWit's Medical-Surgical Nursing: Concepts &amp; Practice</a:t>
            </a:r>
            <a:r>
              <a:rPr lang="en-US" sz="3300" dirty="0"/>
              <a:t> </a:t>
            </a:r>
            <a:r>
              <a:rPr lang="en-US" sz="3300" i="1" dirty="0"/>
              <a:t>(14</a:t>
            </a:r>
            <a:r>
              <a:rPr lang="en-US" sz="3300" i="1" baseline="30000" dirty="0"/>
              <a:t>h</a:t>
            </a:r>
            <a:r>
              <a:rPr lang="en-US" sz="3300" i="1" dirty="0"/>
              <a:t> ed.)</a:t>
            </a:r>
            <a:r>
              <a:rPr lang="en-US" sz="3300" dirty="0"/>
              <a:t>. Elsevier Health Sciences.</a:t>
            </a:r>
            <a:endParaRPr dirty="0"/>
          </a:p>
          <a:p>
            <a:pPr marL="228600" lvl="0" indent="-228631" algn="l" rtl="0">
              <a:lnSpc>
                <a:spcPct val="90000"/>
              </a:lnSpc>
              <a:spcBef>
                <a:spcPts val="1000"/>
              </a:spcBef>
              <a:spcAft>
                <a:spcPts val="0"/>
              </a:spcAft>
              <a:buClr>
                <a:schemeClr val="dk1"/>
              </a:buClr>
              <a:buSzPct val="100000"/>
              <a:buChar char="•"/>
            </a:pPr>
            <a:r>
              <a:rPr lang="en-US" sz="3300" dirty="0"/>
              <a:t>Toney-Butler, T.J. &amp; Unison-Pace, W. J. (2019). </a:t>
            </a:r>
            <a:r>
              <a:rPr lang="en-US" sz="3300" i="1" u="sng" dirty="0">
                <a:solidFill>
                  <a:schemeClr val="hlink"/>
                </a:solidFill>
                <a:hlinkClick r:id="rId7"/>
              </a:rPr>
              <a:t>Nursing admission assessment and examination</a:t>
            </a:r>
            <a:r>
              <a:rPr lang="en-US" sz="3300" dirty="0"/>
              <a:t>. Retrieved from https://www.ncbi.nlm.nih.gov/books/NBK493211/</a:t>
            </a:r>
            <a:endParaRPr dirty="0"/>
          </a:p>
          <a:p>
            <a:pPr marL="228600" lvl="0" indent="-228631" algn="l" rtl="0">
              <a:lnSpc>
                <a:spcPct val="90000"/>
              </a:lnSpc>
              <a:spcBef>
                <a:spcPts val="1000"/>
              </a:spcBef>
              <a:spcAft>
                <a:spcPts val="0"/>
              </a:spcAft>
              <a:buClr>
                <a:schemeClr val="dk1"/>
              </a:buClr>
              <a:buSzPct val="100000"/>
              <a:buChar char="•"/>
            </a:pPr>
            <a:r>
              <a:rPr lang="en-US" sz="3300" dirty="0"/>
              <a:t>Vallerand, A. H. &amp; Sanoski, C. A. (2019). </a:t>
            </a:r>
            <a:r>
              <a:rPr lang="en-US" sz="3300" i="1" dirty="0"/>
              <a:t>Davis's drug guide for nurses (16</a:t>
            </a:r>
            <a:r>
              <a:rPr lang="en-US" sz="3300" i="1" baseline="30000" dirty="0"/>
              <a:t>th</a:t>
            </a:r>
            <a:r>
              <a:rPr lang="en-US" sz="3300" i="1" dirty="0"/>
              <a:t> ed.)</a:t>
            </a:r>
            <a:r>
              <a:rPr lang="en-US" sz="3300" dirty="0"/>
              <a:t>. Philadelphia, PA: FA Davis.</a:t>
            </a:r>
            <a:endParaRPr dirty="0"/>
          </a:p>
          <a:p>
            <a:pPr marL="228600" lvl="0" indent="-144145" algn="l" rtl="0">
              <a:lnSpc>
                <a:spcPct val="90000"/>
              </a:lnSpc>
              <a:spcBef>
                <a:spcPts val="1000"/>
              </a:spcBef>
              <a:spcAft>
                <a:spcPts val="0"/>
              </a:spcAft>
              <a:buClr>
                <a:schemeClr val="dk1"/>
              </a:buClr>
              <a:buSzPct val="100000"/>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Learning Objective 1 - Sepsis</a:t>
            </a:r>
            <a:endParaRPr sz="3000" b="1" dirty="0">
              <a:solidFill>
                <a:srgbClr val="240F6E"/>
              </a:solidFill>
              <a:latin typeface="Open Sans"/>
              <a:ea typeface="Open Sans"/>
              <a:cs typeface="Open Sans"/>
              <a:sym typeface="Open Sans"/>
            </a:endParaRPr>
          </a:p>
        </p:txBody>
      </p:sp>
      <p:pic>
        <p:nvPicPr>
          <p:cNvPr id="112" name="Google Shape;112;p4"/>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13" name="Google Shape;113;p4"/>
          <p:cNvSpPr txBox="1"/>
          <p:nvPr/>
        </p:nvSpPr>
        <p:spPr>
          <a:xfrm>
            <a:off x="1222177" y="2771484"/>
            <a:ext cx="12412665" cy="4170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0" i="0" u="none" strike="noStrike" cap="none" dirty="0">
                <a:solidFill>
                  <a:schemeClr val="dk1"/>
                </a:solidFill>
                <a:latin typeface="Calibri"/>
                <a:ea typeface="Calibri"/>
                <a:cs typeface="Calibri"/>
                <a:sym typeface="Calibri"/>
              </a:rPr>
              <a:t>Review the etiology and pathophysiology of sepsis.</a:t>
            </a:r>
            <a:endParaRPr sz="4000" b="0" dirty="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Open Sans"/>
              <a:buNone/>
            </a:pPr>
            <a:r>
              <a:rPr lang="en-US" sz="3000" b="1" dirty="0">
                <a:solidFill>
                  <a:srgbClr val="240F6E"/>
                </a:solidFill>
                <a:latin typeface="Open Sans"/>
                <a:ea typeface="Open Sans"/>
                <a:cs typeface="Open Sans"/>
                <a:sym typeface="Open Sans"/>
              </a:rPr>
              <a:t>Essential Nursing Content Knowledge - Sepsis</a:t>
            </a:r>
            <a:endParaRPr sz="3000" b="1" dirty="0">
              <a:solidFill>
                <a:srgbClr val="240F6E"/>
              </a:solidFill>
              <a:latin typeface="Open Sans"/>
              <a:ea typeface="Open Sans"/>
              <a:cs typeface="Open Sans"/>
              <a:sym typeface="Open Sans"/>
            </a:endParaRPr>
          </a:p>
        </p:txBody>
      </p:sp>
      <p:pic>
        <p:nvPicPr>
          <p:cNvPr id="119" name="Google Shape;119;p5"/>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20" name="Google Shape;120;p5"/>
          <p:cNvSpPr txBox="1"/>
          <p:nvPr/>
        </p:nvSpPr>
        <p:spPr>
          <a:xfrm>
            <a:off x="730625" y="2337750"/>
            <a:ext cx="19125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3600"/>
              <a:buFont typeface="Arial"/>
              <a:buNone/>
            </a:pPr>
            <a:r>
              <a:rPr lang="en-US" sz="3600" dirty="0">
                <a:solidFill>
                  <a:schemeClr val="dk1"/>
                </a:solidFill>
                <a:latin typeface="Calibri"/>
                <a:ea typeface="Calibri"/>
                <a:cs typeface="Calibri"/>
                <a:sym typeface="Calibri"/>
              </a:rPr>
              <a:t>Infection</a:t>
            </a:r>
            <a:endParaRPr dirty="0">
              <a:latin typeface="Calibri"/>
              <a:ea typeface="Calibri"/>
              <a:cs typeface="Calibri"/>
              <a:sym typeface="Calibri"/>
            </a:endParaRPr>
          </a:p>
        </p:txBody>
      </p:sp>
      <p:sp>
        <p:nvSpPr>
          <p:cNvPr id="121" name="Google Shape;121;p5"/>
          <p:cNvSpPr txBox="1"/>
          <p:nvPr/>
        </p:nvSpPr>
        <p:spPr>
          <a:xfrm>
            <a:off x="3392146" y="2348850"/>
            <a:ext cx="25194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3600" dirty="0">
                <a:solidFill>
                  <a:schemeClr val="dk1"/>
                </a:solidFill>
                <a:latin typeface="Calibri"/>
                <a:ea typeface="Calibri"/>
                <a:cs typeface="Calibri"/>
                <a:sym typeface="Calibri"/>
              </a:rPr>
              <a:t>Bacteremia</a:t>
            </a:r>
            <a:endParaRPr dirty="0">
              <a:latin typeface="Calibri"/>
              <a:ea typeface="Calibri"/>
              <a:cs typeface="Calibri"/>
              <a:sym typeface="Calibri"/>
            </a:endParaRPr>
          </a:p>
        </p:txBody>
      </p:sp>
      <p:sp>
        <p:nvSpPr>
          <p:cNvPr id="122" name="Google Shape;122;p5"/>
          <p:cNvSpPr txBox="1"/>
          <p:nvPr/>
        </p:nvSpPr>
        <p:spPr>
          <a:xfrm>
            <a:off x="6399488" y="2348753"/>
            <a:ext cx="15816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3600"/>
              <a:buFont typeface="Arial"/>
              <a:buNone/>
            </a:pPr>
            <a:r>
              <a:rPr lang="en-US" sz="3600" dirty="0">
                <a:solidFill>
                  <a:schemeClr val="dk1"/>
                </a:solidFill>
                <a:latin typeface="Calibri"/>
                <a:ea typeface="Calibri"/>
                <a:cs typeface="Calibri"/>
                <a:sym typeface="Calibri"/>
              </a:rPr>
              <a:t>Sepsis</a:t>
            </a:r>
            <a:endParaRPr dirty="0">
              <a:latin typeface="Calibri"/>
              <a:ea typeface="Calibri"/>
              <a:cs typeface="Calibri"/>
              <a:sym typeface="Calibri"/>
            </a:endParaRPr>
          </a:p>
        </p:txBody>
      </p:sp>
      <p:sp>
        <p:nvSpPr>
          <p:cNvPr id="123" name="Google Shape;123;p5"/>
          <p:cNvSpPr txBox="1"/>
          <p:nvPr/>
        </p:nvSpPr>
        <p:spPr>
          <a:xfrm>
            <a:off x="8651796" y="2348850"/>
            <a:ext cx="25929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3600"/>
              <a:buFont typeface="Arial"/>
              <a:buNone/>
            </a:pPr>
            <a:r>
              <a:rPr lang="en-US" sz="3600" dirty="0">
                <a:solidFill>
                  <a:schemeClr val="dk1"/>
                </a:solidFill>
                <a:latin typeface="Calibri"/>
                <a:ea typeface="Calibri"/>
                <a:cs typeface="Calibri"/>
                <a:sym typeface="Calibri"/>
              </a:rPr>
              <a:t>Septic Shock</a:t>
            </a:r>
            <a:endParaRPr dirty="0">
              <a:latin typeface="Calibri"/>
              <a:ea typeface="Calibri"/>
              <a:cs typeface="Calibri"/>
              <a:sym typeface="Calibri"/>
            </a:endParaRPr>
          </a:p>
        </p:txBody>
      </p:sp>
      <p:sp>
        <p:nvSpPr>
          <p:cNvPr id="124" name="Google Shape;124;p5"/>
          <p:cNvSpPr txBox="1"/>
          <p:nvPr/>
        </p:nvSpPr>
        <p:spPr>
          <a:xfrm>
            <a:off x="2643125" y="2337750"/>
            <a:ext cx="4047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3600"/>
              <a:buFont typeface="Arial"/>
              <a:buNone/>
            </a:pPr>
            <a:r>
              <a:rPr lang="en-US" sz="3600" dirty="0">
                <a:solidFill>
                  <a:schemeClr val="dk1"/>
                </a:solidFill>
                <a:latin typeface="Calibri"/>
                <a:ea typeface="Calibri"/>
                <a:cs typeface="Calibri"/>
                <a:sym typeface="Calibri"/>
              </a:rPr>
              <a:t>→</a:t>
            </a:r>
            <a:endParaRPr dirty="0">
              <a:latin typeface="Calibri"/>
              <a:ea typeface="Calibri"/>
              <a:cs typeface="Calibri"/>
              <a:sym typeface="Calibri"/>
            </a:endParaRPr>
          </a:p>
        </p:txBody>
      </p:sp>
      <p:sp>
        <p:nvSpPr>
          <p:cNvPr id="125" name="Google Shape;125;p5"/>
          <p:cNvSpPr txBox="1"/>
          <p:nvPr/>
        </p:nvSpPr>
        <p:spPr>
          <a:xfrm>
            <a:off x="5691821" y="2348850"/>
            <a:ext cx="6603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3600" dirty="0">
                <a:solidFill>
                  <a:schemeClr val="dk1"/>
                </a:solidFill>
                <a:latin typeface="Calibri"/>
                <a:ea typeface="Calibri"/>
                <a:cs typeface="Calibri"/>
                <a:sym typeface="Calibri"/>
              </a:rPr>
              <a:t>→</a:t>
            </a:r>
            <a:endParaRPr dirty="0">
              <a:latin typeface="Calibri"/>
              <a:ea typeface="Calibri"/>
              <a:cs typeface="Calibri"/>
              <a:sym typeface="Calibri"/>
            </a:endParaRPr>
          </a:p>
        </p:txBody>
      </p:sp>
      <p:sp>
        <p:nvSpPr>
          <p:cNvPr id="126" name="Google Shape;126;p5"/>
          <p:cNvSpPr txBox="1"/>
          <p:nvPr/>
        </p:nvSpPr>
        <p:spPr>
          <a:xfrm>
            <a:off x="7899030" y="2337750"/>
            <a:ext cx="570000" cy="683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en-US" sz="3600" dirty="0">
                <a:solidFill>
                  <a:schemeClr val="dk1"/>
                </a:solidFill>
                <a:latin typeface="Calibri"/>
                <a:ea typeface="Calibri"/>
                <a:cs typeface="Calibri"/>
                <a:sym typeface="Calibri"/>
              </a:rPr>
              <a:t>→</a:t>
            </a:r>
            <a:endParaRPr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1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additive="base">
                                        <p:cTn id="7" dur="1000"/>
                                        <p:tgtEl>
                                          <p:spTgt spid="120"/>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24"/>
                                        </p:tgtEl>
                                        <p:attrNameLst>
                                          <p:attrName>style.visibility</p:attrName>
                                        </p:attrNameLst>
                                      </p:cBhvr>
                                      <p:to>
                                        <p:strVal val="visible"/>
                                      </p:to>
                                    </p:set>
                                    <p:anim calcmode="lin" valueType="num">
                                      <p:cBhvr additive="base">
                                        <p:cTn id="10" dur="1000"/>
                                        <p:tgtEl>
                                          <p:spTgt spid="124"/>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1"/>
                                        </p:tgtEl>
                                        <p:attrNameLst>
                                          <p:attrName>style.visibility</p:attrName>
                                        </p:attrNameLst>
                                      </p:cBhvr>
                                      <p:to>
                                        <p:strVal val="visible"/>
                                      </p:to>
                                    </p:set>
                                    <p:anim calcmode="lin" valueType="num">
                                      <p:cBhvr additive="base">
                                        <p:cTn id="15" dur="1000"/>
                                        <p:tgtEl>
                                          <p:spTgt spid="121"/>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000"/>
                                        <p:tgtEl>
                                          <p:spTgt spid="125"/>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22"/>
                                        </p:tgtEl>
                                        <p:attrNameLst>
                                          <p:attrName>style.visibility</p:attrName>
                                        </p:attrNameLst>
                                      </p:cBhvr>
                                      <p:to>
                                        <p:strVal val="visible"/>
                                      </p:to>
                                    </p:set>
                                    <p:anim calcmode="lin" valueType="num">
                                      <p:cBhvr additive="base">
                                        <p:cTn id="23" dur="1000"/>
                                        <p:tgtEl>
                                          <p:spTgt spid="122"/>
                                        </p:tgtEl>
                                        <p:attrNameLst>
                                          <p:attrName>ppt_x</p:attrName>
                                        </p:attrNameLst>
                                      </p:cBhvr>
                                      <p:tavLst>
                                        <p:tav tm="0">
                                          <p:val>
                                            <p:strVal val="#ppt_x-1"/>
                                          </p:val>
                                        </p:tav>
                                        <p:tav tm="100000">
                                          <p:val>
                                            <p:strVal val="#ppt_x"/>
                                          </p:val>
                                        </p:tav>
                                      </p:tavLst>
                                    </p:anim>
                                  </p:childTnLst>
                                </p:cTn>
                              </p:par>
                              <p:par>
                                <p:cTn id="24" presetID="2" presetClass="entr" presetSubtype="8" fill="hold" nodeType="withEffect">
                                  <p:stCondLst>
                                    <p:cond delay="0"/>
                                  </p:stCondLst>
                                  <p:childTnLst>
                                    <p:set>
                                      <p:cBhvr>
                                        <p:cTn id="25" dur="1" fill="hold">
                                          <p:stCondLst>
                                            <p:cond delay="0"/>
                                          </p:stCondLst>
                                        </p:cTn>
                                        <p:tgtEl>
                                          <p:spTgt spid="126"/>
                                        </p:tgtEl>
                                        <p:attrNameLst>
                                          <p:attrName>style.visibility</p:attrName>
                                        </p:attrNameLst>
                                      </p:cBhvr>
                                      <p:to>
                                        <p:strVal val="visible"/>
                                      </p:to>
                                    </p:set>
                                    <p:anim calcmode="lin" valueType="num">
                                      <p:cBhvr additive="base">
                                        <p:cTn id="26" dur="1000"/>
                                        <p:tgtEl>
                                          <p:spTgt spid="126"/>
                                        </p:tgtEl>
                                        <p:attrNameLst>
                                          <p:attrName>ppt_x</p:attrName>
                                        </p:attrNameLst>
                                      </p:cBhvr>
                                      <p:tavLst>
                                        <p:tav tm="0">
                                          <p:val>
                                            <p:strVal val="#ppt_x-1"/>
                                          </p:val>
                                        </p:tav>
                                        <p:tav tm="100000">
                                          <p:val>
                                            <p:strVal val="#ppt_x"/>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additive="base">
                                        <p:cTn id="31" dur="1000"/>
                                        <p:tgtEl>
                                          <p:spTgt spid="12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psis_REV_Sound2">
            <a:hlinkClick r:id="" action="ppaction://media"/>
            <a:extLst>
              <a:ext uri="{FF2B5EF4-FFF2-40B4-BE49-F238E27FC236}">
                <a16:creationId xmlns:a16="http://schemas.microsoft.com/office/drawing/2014/main" id="{794149BE-10A8-49DC-9AB0-E21F97296A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90261" y="223630"/>
            <a:ext cx="8547652" cy="6410740"/>
          </a:xfrm>
          <a:prstGeom prst="rect">
            <a:avLst/>
          </a:prstGeom>
        </p:spPr>
      </p:pic>
    </p:spTree>
    <p:extLst>
      <p:ext uri="{BB962C8B-B14F-4D97-AF65-F5344CB8AC3E}">
        <p14:creationId xmlns:p14="http://schemas.microsoft.com/office/powerpoint/2010/main" val="369606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Essential Nursing Content Knowledge - Sepsis</a:t>
            </a:r>
            <a:endParaRPr sz="3000" b="1" dirty="0">
              <a:solidFill>
                <a:srgbClr val="240F6E"/>
              </a:solidFill>
              <a:latin typeface="Open Sans"/>
              <a:ea typeface="Open Sans"/>
              <a:cs typeface="Open Sans"/>
              <a:sym typeface="Open Sans"/>
            </a:endParaRPr>
          </a:p>
        </p:txBody>
      </p:sp>
      <p:pic>
        <p:nvPicPr>
          <p:cNvPr id="144" name="Google Shape;144;p8"/>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45" name="Google Shape;145;p8"/>
          <p:cNvSpPr txBox="1">
            <a:spLocks noGrp="1"/>
          </p:cNvSpPr>
          <p:nvPr>
            <p:ph type="body" idx="1"/>
          </p:nvPr>
        </p:nvSpPr>
        <p:spPr>
          <a:xfrm>
            <a:off x="694267" y="1320180"/>
            <a:ext cx="11260665" cy="52499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600"/>
              <a:buNone/>
            </a:pPr>
            <a:br>
              <a:rPr lang="en-US" sz="1600" b="0" dirty="0"/>
            </a:br>
            <a:endParaRPr dirty="0"/>
          </a:p>
          <a:p>
            <a:pPr marL="0" lvl="0" indent="0" algn="l" rtl="0">
              <a:lnSpc>
                <a:spcPct val="90000"/>
              </a:lnSpc>
              <a:spcBef>
                <a:spcPts val="1000"/>
              </a:spcBef>
              <a:spcAft>
                <a:spcPts val="0"/>
              </a:spcAft>
              <a:buClr>
                <a:schemeClr val="dk1"/>
              </a:buClr>
              <a:buSzPts val="2200"/>
              <a:buNone/>
            </a:pPr>
            <a:endParaRPr sz="2200" dirty="0"/>
          </a:p>
          <a:p>
            <a:pPr marL="0" lvl="0" indent="0" algn="l" rtl="0">
              <a:lnSpc>
                <a:spcPct val="90000"/>
              </a:lnSpc>
              <a:spcBef>
                <a:spcPts val="1000"/>
              </a:spcBef>
              <a:spcAft>
                <a:spcPts val="0"/>
              </a:spcAft>
              <a:buClr>
                <a:schemeClr val="dk1"/>
              </a:buClr>
              <a:buSzPts val="2200"/>
              <a:buNone/>
            </a:pPr>
            <a:endParaRPr dirty="0"/>
          </a:p>
          <a:p>
            <a:pPr marL="0" lvl="0" indent="0" algn="l" rtl="0">
              <a:lnSpc>
                <a:spcPct val="90000"/>
              </a:lnSpc>
              <a:spcBef>
                <a:spcPts val="1000"/>
              </a:spcBef>
              <a:spcAft>
                <a:spcPts val="0"/>
              </a:spcAft>
              <a:buClr>
                <a:schemeClr val="dk1"/>
              </a:buClr>
              <a:buSzPts val="1600"/>
              <a:buNone/>
            </a:pPr>
            <a:endParaRPr sz="1600" b="0" dirty="0"/>
          </a:p>
          <a:p>
            <a:pPr marL="0" lvl="0" indent="0" algn="l" rtl="0">
              <a:lnSpc>
                <a:spcPct val="90000"/>
              </a:lnSpc>
              <a:spcBef>
                <a:spcPts val="1000"/>
              </a:spcBef>
              <a:spcAft>
                <a:spcPts val="0"/>
              </a:spcAft>
              <a:buClr>
                <a:schemeClr val="dk1"/>
              </a:buClr>
              <a:buSzPts val="1600"/>
              <a:buNone/>
            </a:pPr>
            <a:br>
              <a:rPr lang="en-US" sz="1600" dirty="0"/>
            </a:br>
            <a:endParaRPr sz="1600" dirty="0">
              <a:solidFill>
                <a:schemeClr val="dk1"/>
              </a:solidFill>
              <a:latin typeface="Open Sans"/>
              <a:ea typeface="Open Sans"/>
              <a:cs typeface="Open Sans"/>
              <a:sym typeface="Open Sans"/>
            </a:endParaRPr>
          </a:p>
        </p:txBody>
      </p:sp>
      <p:graphicFrame>
        <p:nvGraphicFramePr>
          <p:cNvPr id="146" name="Google Shape;146;p8"/>
          <p:cNvGraphicFramePr/>
          <p:nvPr>
            <p:extLst>
              <p:ext uri="{D42A27DB-BD31-4B8C-83A1-F6EECF244321}">
                <p14:modId xmlns:p14="http://schemas.microsoft.com/office/powerpoint/2010/main" val="2800464503"/>
              </p:ext>
            </p:extLst>
          </p:nvPr>
        </p:nvGraphicFramePr>
        <p:xfrm>
          <a:off x="2293736" y="1740898"/>
          <a:ext cx="6664850" cy="4259379"/>
        </p:xfrm>
        <a:graphic>
          <a:graphicData uri="http://schemas.openxmlformats.org/drawingml/2006/table">
            <a:tbl>
              <a:tblPr>
                <a:noFill/>
                <a:tableStyleId>{3AE3AF9E-6234-46EB-9498-078AF8EED2E6}</a:tableStyleId>
              </a:tblPr>
              <a:tblGrid>
                <a:gridCol w="6664850">
                  <a:extLst>
                    <a:ext uri="{9D8B030D-6E8A-4147-A177-3AD203B41FA5}">
                      <a16:colId xmlns:a16="http://schemas.microsoft.com/office/drawing/2014/main" val="20000"/>
                    </a:ext>
                  </a:extLst>
                </a:gridCol>
              </a:tblGrid>
              <a:tr h="857975">
                <a:tc>
                  <a:txBody>
                    <a:bodyPr/>
                    <a:lstStyle/>
                    <a:p>
                      <a:pPr marL="0" lvl="0" indent="0" algn="ctr" rtl="0">
                        <a:spcBef>
                          <a:spcPts val="0"/>
                        </a:spcBef>
                        <a:spcAft>
                          <a:spcPts val="0"/>
                        </a:spcAft>
                        <a:buNone/>
                      </a:pPr>
                      <a:r>
                        <a:rPr lang="en-US" sz="2800" b="1" u="sng" dirty="0"/>
                        <a:t>Risk Factors for Sepsis</a:t>
                      </a:r>
                      <a:endParaRPr sz="2800" b="1" u="sng" dirty="0"/>
                    </a:p>
                  </a:txBody>
                  <a:tcPr marL="91425" marR="91425" marT="91425" marB="91425">
                    <a:solidFill>
                      <a:schemeClr val="accent1">
                        <a:lumMod val="40000"/>
                        <a:lumOff val="60000"/>
                      </a:schemeClr>
                    </a:solidFill>
                  </a:tcPr>
                </a:tc>
                <a:extLst>
                  <a:ext uri="{0D108BD9-81ED-4DB2-BD59-A6C34878D82A}">
                    <a16:rowId xmlns:a16="http://schemas.microsoft.com/office/drawing/2014/main" val="10000"/>
                  </a:ext>
                </a:extLst>
              </a:tr>
              <a:tr h="665250">
                <a:tc>
                  <a:txBody>
                    <a:bodyPr/>
                    <a:lstStyle/>
                    <a:p>
                      <a:pPr marL="0" lvl="0" indent="0" algn="ctr" rtl="0">
                        <a:spcBef>
                          <a:spcPts val="0"/>
                        </a:spcBef>
                        <a:spcAft>
                          <a:spcPts val="0"/>
                        </a:spcAft>
                        <a:buNone/>
                      </a:pPr>
                      <a:r>
                        <a:rPr lang="en-US" sz="2200" dirty="0">
                          <a:latin typeface="Calibri" panose="020F0502020204030204" pitchFamily="34" charset="0"/>
                          <a:cs typeface="Calibri" panose="020F0502020204030204" pitchFamily="34" charset="0"/>
                        </a:rPr>
                        <a:t>Adults ≥ 65 years</a:t>
                      </a:r>
                      <a:endParaRPr sz="2200" dirty="0">
                        <a:latin typeface="Calibri" panose="020F0502020204030204" pitchFamily="34" charset="0"/>
                        <a:cs typeface="Calibri" panose="020F0502020204030204" pitchFamily="34" charset="0"/>
                      </a:endParaRPr>
                    </a:p>
                  </a:txBody>
                  <a:tcPr marL="91425" marR="91425" marT="91425" marB="91425"/>
                </a:tc>
                <a:extLst>
                  <a:ext uri="{0D108BD9-81ED-4DB2-BD59-A6C34878D82A}">
                    <a16:rowId xmlns:a16="http://schemas.microsoft.com/office/drawing/2014/main" val="10001"/>
                  </a:ext>
                </a:extLst>
              </a:tr>
              <a:tr h="639700">
                <a:tc>
                  <a:txBody>
                    <a:bodyPr/>
                    <a:lstStyle/>
                    <a:p>
                      <a:pPr marL="0" lvl="0" indent="0" algn="ctr" rtl="0">
                        <a:lnSpc>
                          <a:spcPct val="90000"/>
                        </a:lnSpc>
                        <a:spcBef>
                          <a:spcPts val="1000"/>
                        </a:spcBef>
                        <a:spcAft>
                          <a:spcPts val="0"/>
                        </a:spcAft>
                        <a:buClr>
                          <a:schemeClr val="dk1"/>
                        </a:buClr>
                        <a:buSzPts val="2200"/>
                        <a:buFont typeface="Arial"/>
                        <a:buNone/>
                      </a:pPr>
                      <a:r>
                        <a:rPr lang="en-US" sz="2200" dirty="0">
                          <a:solidFill>
                            <a:schemeClr val="dk1"/>
                          </a:solidFill>
                          <a:latin typeface="Calibri"/>
                          <a:ea typeface="Calibri"/>
                          <a:cs typeface="Calibri"/>
                          <a:sym typeface="Calibri"/>
                        </a:rPr>
                        <a:t>Hx chronic medical conditions (diabetes, lung disease, cancer, and kidney disease)</a:t>
                      </a:r>
                      <a:endParaRPr sz="2300" dirty="0"/>
                    </a:p>
                  </a:txBody>
                  <a:tcPr marL="91425" marR="91425" marT="91425" marB="91425"/>
                </a:tc>
                <a:extLst>
                  <a:ext uri="{0D108BD9-81ED-4DB2-BD59-A6C34878D82A}">
                    <a16:rowId xmlns:a16="http://schemas.microsoft.com/office/drawing/2014/main" val="10002"/>
                  </a:ext>
                </a:extLst>
              </a:tr>
              <a:tr h="670400">
                <a:tc>
                  <a:txBody>
                    <a:bodyPr/>
                    <a:lstStyle/>
                    <a:p>
                      <a:pPr marL="0" lvl="0" indent="0" algn="ctr" rtl="0">
                        <a:lnSpc>
                          <a:spcPct val="90000"/>
                        </a:lnSpc>
                        <a:spcBef>
                          <a:spcPts val="1000"/>
                        </a:spcBef>
                        <a:spcAft>
                          <a:spcPts val="0"/>
                        </a:spcAft>
                        <a:buNone/>
                      </a:pPr>
                      <a:r>
                        <a:rPr lang="en-US" sz="2200" dirty="0">
                          <a:solidFill>
                            <a:schemeClr val="dk1"/>
                          </a:solidFill>
                          <a:latin typeface="Calibri"/>
                          <a:ea typeface="Calibri"/>
                          <a:cs typeface="Calibri"/>
                          <a:sym typeface="Calibri"/>
                        </a:rPr>
                        <a:t>Weakened immune systems</a:t>
                      </a:r>
                      <a:endParaRPr sz="2300" dirty="0"/>
                    </a:p>
                  </a:txBody>
                  <a:tcPr marL="91425" marR="91425" marT="91425" marB="91425" anchor="ctr"/>
                </a:tc>
                <a:extLst>
                  <a:ext uri="{0D108BD9-81ED-4DB2-BD59-A6C34878D82A}">
                    <a16:rowId xmlns:a16="http://schemas.microsoft.com/office/drawing/2014/main" val="10003"/>
                  </a:ext>
                </a:extLst>
              </a:tr>
              <a:tr h="639700">
                <a:tc>
                  <a:txBody>
                    <a:bodyPr/>
                    <a:lstStyle/>
                    <a:p>
                      <a:pPr marL="0" lvl="0" indent="0" algn="ctr" rtl="0">
                        <a:lnSpc>
                          <a:spcPct val="90000"/>
                        </a:lnSpc>
                        <a:spcBef>
                          <a:spcPts val="1000"/>
                        </a:spcBef>
                        <a:spcAft>
                          <a:spcPts val="0"/>
                        </a:spcAft>
                        <a:buNone/>
                      </a:pPr>
                      <a:r>
                        <a:rPr lang="en-US" sz="2200" dirty="0">
                          <a:solidFill>
                            <a:schemeClr val="dk1"/>
                          </a:solidFill>
                          <a:latin typeface="Calibri"/>
                          <a:ea typeface="Calibri"/>
                          <a:cs typeface="Calibri"/>
                          <a:sym typeface="Calibri"/>
                        </a:rPr>
                        <a:t>Sepsis survivors</a:t>
                      </a:r>
                      <a:endParaRPr sz="2200" dirty="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r h="639700">
                <a:tc>
                  <a:txBody>
                    <a:bodyPr/>
                    <a:lstStyle/>
                    <a:p>
                      <a:pPr marL="0" lvl="0" indent="0" algn="ctr" rtl="0">
                        <a:lnSpc>
                          <a:spcPct val="90000"/>
                        </a:lnSpc>
                        <a:spcBef>
                          <a:spcPts val="1000"/>
                        </a:spcBef>
                        <a:spcAft>
                          <a:spcPts val="0"/>
                        </a:spcAft>
                        <a:buNone/>
                      </a:pPr>
                      <a:r>
                        <a:rPr lang="en-US" sz="2200" dirty="0">
                          <a:solidFill>
                            <a:schemeClr val="dk1"/>
                          </a:solidFill>
                          <a:latin typeface="Calibri"/>
                          <a:ea typeface="Calibri"/>
                          <a:cs typeface="Calibri"/>
                          <a:sym typeface="Calibri"/>
                        </a:rPr>
                        <a:t>Children &lt; 1 year </a:t>
                      </a:r>
                      <a:endParaRPr sz="2200" dirty="0">
                        <a:solidFill>
                          <a:schemeClr val="dk1"/>
                        </a:solidFill>
                        <a:latin typeface="Calibri"/>
                        <a:ea typeface="Calibri"/>
                        <a:cs typeface="Calibri"/>
                        <a:sym typeface="Calibri"/>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9"/>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Essential Nursing Content Knowledge - Sepsis</a:t>
            </a:r>
            <a:endParaRPr sz="3000" b="1" dirty="0">
              <a:solidFill>
                <a:srgbClr val="240F6E"/>
              </a:solidFill>
              <a:latin typeface="Open Sans"/>
              <a:ea typeface="Open Sans"/>
              <a:cs typeface="Open Sans"/>
              <a:sym typeface="Open Sans"/>
            </a:endParaRPr>
          </a:p>
        </p:txBody>
      </p:sp>
      <p:pic>
        <p:nvPicPr>
          <p:cNvPr id="152" name="Google Shape;152;p9"/>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53" name="Google Shape;153;p9"/>
          <p:cNvSpPr txBox="1">
            <a:spLocks noGrp="1"/>
          </p:cNvSpPr>
          <p:nvPr>
            <p:ph type="body" idx="1"/>
          </p:nvPr>
        </p:nvSpPr>
        <p:spPr>
          <a:xfrm>
            <a:off x="436775" y="3973150"/>
            <a:ext cx="5852265" cy="228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600"/>
              <a:buNone/>
            </a:pPr>
            <a:br>
              <a:rPr lang="en-US" sz="1600" b="0" dirty="0"/>
            </a:br>
            <a:br>
              <a:rPr lang="en-US" sz="1600" b="0" dirty="0"/>
            </a:br>
            <a:endParaRPr sz="1600" b="0" dirty="0"/>
          </a:p>
          <a:p>
            <a:pPr marL="0" lvl="0" indent="0" algn="l" rtl="0">
              <a:lnSpc>
                <a:spcPct val="90000"/>
              </a:lnSpc>
              <a:spcBef>
                <a:spcPts val="1000"/>
              </a:spcBef>
              <a:spcAft>
                <a:spcPts val="0"/>
              </a:spcAft>
              <a:buClr>
                <a:schemeClr val="dk1"/>
              </a:buClr>
              <a:buSzPts val="1600"/>
              <a:buNone/>
            </a:pPr>
            <a:br>
              <a:rPr lang="en-US" sz="1600" b="0" dirty="0"/>
            </a:br>
            <a:r>
              <a:rPr lang="en-US" dirty="0"/>
              <a:t>Multiple fibrin clots → decreased platelets and clotting factors available → severe bleeding throughout the body.</a:t>
            </a:r>
            <a:endParaRPr sz="1600" b="0" dirty="0"/>
          </a:p>
          <a:p>
            <a:pPr marL="0" lvl="0" indent="0" algn="l" rtl="0">
              <a:lnSpc>
                <a:spcPct val="90000"/>
              </a:lnSpc>
              <a:spcBef>
                <a:spcPts val="1000"/>
              </a:spcBef>
              <a:spcAft>
                <a:spcPts val="0"/>
              </a:spcAft>
              <a:buClr>
                <a:schemeClr val="dk1"/>
              </a:buClr>
              <a:buSzPts val="1600"/>
              <a:buNone/>
            </a:pPr>
            <a:br>
              <a:rPr lang="en-US" sz="1600" dirty="0"/>
            </a:br>
            <a:endParaRPr sz="1600" dirty="0">
              <a:solidFill>
                <a:schemeClr val="dk1"/>
              </a:solidFill>
              <a:latin typeface="Open Sans"/>
              <a:ea typeface="Open Sans"/>
              <a:cs typeface="Open Sans"/>
              <a:sym typeface="Open Sans"/>
            </a:endParaRPr>
          </a:p>
        </p:txBody>
      </p:sp>
      <p:pic>
        <p:nvPicPr>
          <p:cNvPr id="154" name="Google Shape;154;p9"/>
          <p:cNvPicPr preferRelativeResize="0"/>
          <p:nvPr/>
        </p:nvPicPr>
        <p:blipFill>
          <a:blip r:embed="rId4">
            <a:alphaModFix/>
          </a:blip>
          <a:stretch>
            <a:fillRect/>
          </a:stretch>
        </p:blipFill>
        <p:spPr>
          <a:xfrm>
            <a:off x="6712100" y="2305200"/>
            <a:ext cx="4929550" cy="4034640"/>
          </a:xfrm>
          <a:prstGeom prst="rect">
            <a:avLst/>
          </a:prstGeom>
          <a:noFill/>
          <a:ln>
            <a:noFill/>
          </a:ln>
        </p:spPr>
      </p:pic>
      <p:sp>
        <p:nvSpPr>
          <p:cNvPr id="155" name="Google Shape;155;p9"/>
          <p:cNvSpPr txBox="1"/>
          <p:nvPr/>
        </p:nvSpPr>
        <p:spPr>
          <a:xfrm>
            <a:off x="570325" y="1517100"/>
            <a:ext cx="6121800" cy="788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600"/>
              <a:buFont typeface="Arial"/>
              <a:buNone/>
            </a:pPr>
            <a:r>
              <a:rPr lang="en-US" sz="2800" b="1" dirty="0">
                <a:solidFill>
                  <a:schemeClr val="dk1"/>
                </a:solidFill>
                <a:latin typeface="Calibri"/>
                <a:ea typeface="Calibri"/>
                <a:cs typeface="Calibri"/>
                <a:sym typeface="Calibri"/>
              </a:rPr>
              <a:t>Disseminated Intravascular Coagulation</a:t>
            </a:r>
            <a:endParaRPr sz="16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56" name="Google Shape;156;p9"/>
          <p:cNvSpPr txBox="1"/>
          <p:nvPr/>
        </p:nvSpPr>
        <p:spPr>
          <a:xfrm>
            <a:off x="550350" y="2305200"/>
            <a:ext cx="5545650" cy="2251868"/>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600"/>
              <a:buFont typeface="Arial"/>
              <a:buNone/>
            </a:pPr>
            <a:r>
              <a:rPr lang="en-US" sz="2800" dirty="0">
                <a:solidFill>
                  <a:schemeClr val="dk1"/>
                </a:solidFill>
                <a:latin typeface="Calibri"/>
                <a:ea typeface="Calibri"/>
                <a:cs typeface="Calibri"/>
                <a:sym typeface="Calibri"/>
              </a:rPr>
              <a:t>Activation of the clotting cascade triggers small fibrin clots → blockage of small and medium blood vessels → decreased organ perfusion → organ failure.</a:t>
            </a: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54"/>
                                        </p:tgtEl>
                                        <p:attrNameLst>
                                          <p:attrName>style.visibility</p:attrName>
                                        </p:attrNameLst>
                                      </p:cBhvr>
                                      <p:to>
                                        <p:strVal val="visible"/>
                                      </p:to>
                                    </p:set>
                                    <p:anim calcmode="lin" valueType="num">
                                      <p:cBhvr additive="base">
                                        <p:cTn id="11" dur="1000"/>
                                        <p:tgtEl>
                                          <p:spTgt spid="154"/>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5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xfrm>
            <a:off x="550355" y="647880"/>
            <a:ext cx="9728090" cy="67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2000"/>
              <a:buFont typeface="Lato Black"/>
              <a:buNone/>
            </a:pPr>
            <a:r>
              <a:rPr lang="en-US" sz="3000" b="1" dirty="0">
                <a:solidFill>
                  <a:srgbClr val="240F6E"/>
                </a:solidFill>
                <a:latin typeface="Open Sans"/>
                <a:ea typeface="Open Sans"/>
                <a:cs typeface="Open Sans"/>
                <a:sym typeface="Open Sans"/>
              </a:rPr>
              <a:t>Learning Objective 2 - Sepsis</a:t>
            </a:r>
            <a:endParaRPr sz="3000" b="1" dirty="0">
              <a:solidFill>
                <a:srgbClr val="240F6E"/>
              </a:solidFill>
              <a:latin typeface="Open Sans"/>
              <a:ea typeface="Open Sans"/>
              <a:cs typeface="Open Sans"/>
              <a:sym typeface="Open Sans"/>
            </a:endParaRPr>
          </a:p>
        </p:txBody>
      </p:sp>
      <p:pic>
        <p:nvPicPr>
          <p:cNvPr id="162" name="Google Shape;162;p10"/>
          <p:cNvPicPr preferRelativeResize="0"/>
          <p:nvPr/>
        </p:nvPicPr>
        <p:blipFill rotWithShape="1">
          <a:blip r:embed="rId3">
            <a:alphaModFix/>
          </a:blip>
          <a:srcRect/>
          <a:stretch/>
        </p:blipFill>
        <p:spPr>
          <a:xfrm>
            <a:off x="10105788" y="98183"/>
            <a:ext cx="2086212" cy="624042"/>
          </a:xfrm>
          <a:prstGeom prst="rect">
            <a:avLst/>
          </a:prstGeom>
          <a:noFill/>
          <a:ln>
            <a:noFill/>
          </a:ln>
        </p:spPr>
      </p:pic>
      <p:sp>
        <p:nvSpPr>
          <p:cNvPr id="163" name="Google Shape;163;p10"/>
          <p:cNvSpPr txBox="1">
            <a:spLocks noGrp="1"/>
          </p:cNvSpPr>
          <p:nvPr>
            <p:ph type="body" idx="1"/>
          </p:nvPr>
        </p:nvSpPr>
        <p:spPr>
          <a:xfrm>
            <a:off x="1374577" y="2210060"/>
            <a:ext cx="9442845" cy="3889004"/>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000"/>
              </a:spcBef>
              <a:spcAft>
                <a:spcPts val="0"/>
              </a:spcAft>
              <a:buClr>
                <a:schemeClr val="dk1"/>
              </a:buClr>
              <a:buSzPts val="1800"/>
              <a:buNone/>
            </a:pPr>
            <a:r>
              <a:rPr lang="en-US" dirty="0"/>
              <a:t>Recognize cues for early detection of sepsis.</a:t>
            </a:r>
            <a:endParaRPr sz="1600" dirty="0">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TotalTime>
  <Words>8289</Words>
  <Application>Microsoft Macintosh PowerPoint</Application>
  <PresentationFormat>Widescreen</PresentationFormat>
  <Paragraphs>542</Paragraphs>
  <Slides>37</Slides>
  <Notes>36</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Open Sans</vt:lpstr>
      <vt:lpstr>Lato Black</vt:lpstr>
      <vt:lpstr>Calibri</vt:lpstr>
      <vt:lpstr>Arial</vt:lpstr>
      <vt:lpstr>Office Theme</vt:lpstr>
      <vt:lpstr>1_Office Theme</vt:lpstr>
      <vt:lpstr>Active Classroom Instruction:   Sepsis </vt:lpstr>
      <vt:lpstr>Sepsis</vt:lpstr>
      <vt:lpstr>Learning Objectives - Sepsis</vt:lpstr>
      <vt:lpstr>Learning Objective 1 - Sepsis</vt:lpstr>
      <vt:lpstr>Essential Nursing Content Knowledge - Sepsis</vt:lpstr>
      <vt:lpstr>PowerPoint Presentation</vt:lpstr>
      <vt:lpstr>Essential Nursing Content Knowledge - Sepsis</vt:lpstr>
      <vt:lpstr>Essential Nursing Content Knowledge - Sepsis</vt:lpstr>
      <vt:lpstr>Learning Objective 2 - Sepsis</vt:lpstr>
      <vt:lpstr>Essential Nursing Content Knowledge - Sepsis</vt:lpstr>
      <vt:lpstr>Essential Nursing Content Knowledge - Sepsis</vt:lpstr>
      <vt:lpstr>Essential Nursing Content Knowledge - Sepsis</vt:lpstr>
      <vt:lpstr>Learning Objective 3 - Sepsis</vt:lpstr>
      <vt:lpstr>Initial Nursing Management - Sepsis</vt:lpstr>
      <vt:lpstr>Potential Cardiac Medications for Septic Shock</vt:lpstr>
      <vt:lpstr>Potential Cardiac Medications for Septic Shock</vt:lpstr>
      <vt:lpstr>Kaplan Nursing Decision Tree</vt:lpstr>
      <vt:lpstr>Case Study #1: SBAR - Sepsis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#2: Sepsis</vt:lpstr>
      <vt:lpstr>Case Study #2: Sepsis</vt:lpstr>
      <vt:lpstr>Case Study #2: Sepsis</vt:lpstr>
      <vt:lpstr>Write – NCLEX®–Style Question</vt:lpstr>
      <vt:lpstr>NCLEX®–Style Question</vt:lpstr>
      <vt:lpstr>Case Study #3: Sepsis</vt:lpstr>
      <vt:lpstr>Case Study #3: Sepsis</vt:lpstr>
      <vt:lpstr>Case Study #3: Sepsis</vt:lpstr>
      <vt:lpstr>Case Study #3: Sepsis</vt:lpstr>
      <vt:lpstr>Case Study #3: Sepsis</vt:lpstr>
      <vt:lpstr>References</vt:lpstr>
      <vt:lpstr>References,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Suggested Classroom Instruction:  Lesson - Sepsis</dc:title>
  <dc:creator>SS</dc:creator>
  <cp:lastModifiedBy>SS</cp:lastModifiedBy>
  <cp:revision>48</cp:revision>
  <dcterms:created xsi:type="dcterms:W3CDTF">2021-03-17T15:27:04Z</dcterms:created>
  <dcterms:modified xsi:type="dcterms:W3CDTF">2021-04-15T18:58:42Z</dcterms:modified>
</cp:coreProperties>
</file>