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8" r:id="rId2"/>
    <p:sldId id="259" r:id="rId3"/>
    <p:sldId id="260" r:id="rId4"/>
    <p:sldId id="261" r:id="rId5"/>
    <p:sldId id="262"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3A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57176" autoAdjust="0"/>
  </p:normalViewPr>
  <p:slideViewPr>
    <p:cSldViewPr snapToGrid="0" snapToObjects="1">
      <p:cViewPr varScale="1">
        <p:scale>
          <a:sx n="61" d="100"/>
          <a:sy n="61" d="100"/>
        </p:scale>
        <p:origin x="255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FC0137-F0FE-B94D-8632-1143231873E6}" type="datetimeFigureOut">
              <a:rPr lang="en-US" smtClean="0"/>
              <a:t>4/15/21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8A991C-0DEC-EE46-898B-005407D5A17D}" type="slidenum">
              <a:rPr lang="en-US" smtClean="0"/>
              <a:t>‹#›</a:t>
            </a:fld>
            <a:endParaRPr lang="en-US" dirty="0"/>
          </a:p>
        </p:txBody>
      </p:sp>
    </p:spTree>
    <p:extLst>
      <p:ext uri="{BB962C8B-B14F-4D97-AF65-F5344CB8AC3E}">
        <p14:creationId xmlns:p14="http://schemas.microsoft.com/office/powerpoint/2010/main" val="672443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unfolding case study is a set of 6 questions relating to the same client vignette. Within each 6-question NGN set, the </a:t>
            </a:r>
            <a:r>
              <a:rPr lang="en-US"/>
              <a:t>student will </a:t>
            </a:r>
            <a:r>
              <a:rPr lang="en-US" dirty="0"/>
              <a:t>see a succession of different NGN item types; for instance, the first question in a set might be a Highlighting item, the second question a Matrix item, the third a Cloze item, and so on. Navigation of these NGN question sets will take the form of a split screen. For each set, the stimulus will remain static on the left-hand side of the screen (unless a new tab of information is added), while the right-hand side of the screen changes as the student answers the individual NGN questions.</a:t>
            </a:r>
          </a:p>
        </p:txBody>
      </p:sp>
      <p:sp>
        <p:nvSpPr>
          <p:cNvPr id="4" name="Slide Number Placeholder 3"/>
          <p:cNvSpPr>
            <a:spLocks noGrp="1"/>
          </p:cNvSpPr>
          <p:nvPr>
            <p:ph type="sldNum" sz="quarter" idx="5"/>
          </p:nvPr>
        </p:nvSpPr>
        <p:spPr/>
        <p:txBody>
          <a:bodyPr/>
          <a:lstStyle/>
          <a:p>
            <a:fld id="{3C8A991C-0DEC-EE46-898B-005407D5A17D}" type="slidenum">
              <a:rPr lang="en-US" smtClean="0"/>
              <a:t>1</a:t>
            </a:fld>
            <a:endParaRPr lang="en-US" dirty="0"/>
          </a:p>
        </p:txBody>
      </p:sp>
    </p:spTree>
    <p:extLst>
      <p:ext uri="{BB962C8B-B14F-4D97-AF65-F5344CB8AC3E}">
        <p14:creationId xmlns:p14="http://schemas.microsoft.com/office/powerpoint/2010/main" val="3158370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1" i="0" u="none" strike="noStrike" dirty="0">
                <a:solidFill>
                  <a:srgbClr val="000000"/>
                </a:solidFill>
                <a:effectLst/>
                <a:latin typeface="Arial" panose="020B0604020202020204" pitchFamily="34" charset="0"/>
              </a:rPr>
              <a:t>CORRECT:</a:t>
            </a:r>
            <a:r>
              <a:rPr lang="en-US" sz="1800" b="0" i="0" u="none" strike="noStrike" dirty="0">
                <a:solidFill>
                  <a:srgbClr val="000000"/>
                </a:solidFill>
                <a:effectLst/>
                <a:latin typeface="Arial" panose="020B0604020202020204" pitchFamily="34" charset="0"/>
              </a:rPr>
              <a:t> VS (specifically Temp, BP and resp, SpO</a:t>
            </a:r>
            <a:r>
              <a:rPr lang="en-US" sz="1800" b="0" i="0" u="none" strike="noStrike" baseline="-25000" dirty="0">
                <a:solidFill>
                  <a:srgbClr val="000000"/>
                </a:solidFill>
                <a:effectLst/>
                <a:latin typeface="Arial" panose="020B0604020202020204" pitchFamily="34" charset="0"/>
              </a:rPr>
              <a:t>2</a:t>
            </a:r>
            <a:r>
              <a:rPr lang="en-US" sz="1800" b="0" i="0" u="none" strike="noStrike" dirty="0">
                <a:solidFill>
                  <a:srgbClr val="000000"/>
                </a:solidFill>
                <a:effectLst/>
                <a:latin typeface="Arial" panose="020B0604020202020204" pitchFamily="34" charset="0"/>
              </a:rPr>
              <a:t>), confusion, feeling anxious and dyspneic, pain 6/10, intake and output</a:t>
            </a:r>
          </a:p>
          <a:p>
            <a:pPr rtl="0">
              <a:spcBef>
                <a:spcPts val="0"/>
              </a:spcBef>
              <a:spcAft>
                <a:spcPts val="0"/>
              </a:spcAft>
            </a:pPr>
            <a:br>
              <a:rPr lang="en-US" b="0" dirty="0">
                <a:effectLst/>
              </a:rPr>
            </a:br>
            <a:r>
              <a:rPr lang="en-US" sz="1800" b="1" i="0" u="none" strike="noStrike" dirty="0">
                <a:solidFill>
                  <a:srgbClr val="000000"/>
                </a:solidFill>
                <a:effectLst/>
                <a:latin typeface="Arial" panose="020B0604020202020204" pitchFamily="34" charset="0"/>
              </a:rPr>
              <a:t>RATIONALE:</a:t>
            </a:r>
            <a:r>
              <a:rPr lang="en-US" sz="1800" b="0" i="0" u="none" strike="noStrike" dirty="0">
                <a:solidFill>
                  <a:srgbClr val="000000"/>
                </a:solidFill>
                <a:effectLst/>
                <a:latin typeface="Arial" panose="020B0604020202020204" pitchFamily="34" charset="0"/>
              </a:rPr>
              <a:t> Postoperative client with DM on antibiotics has multiple risks for sepsis. Change in mental status, anxiousness, dyspnea, elevated temperature, elevated respiratory rate, decreased blood pressure, decreased UOP indicative of infection and poor tissue perfusion. Pain at the surgical site could indicate wound infection as well. </a:t>
            </a:r>
          </a:p>
          <a:p>
            <a:pPr rtl="0">
              <a:spcBef>
                <a:spcPts val="0"/>
              </a:spcBef>
              <a:spcAft>
                <a:spcPts val="0"/>
              </a:spcAft>
            </a:pPr>
            <a:endParaRPr lang="en-US" sz="1800" b="0" i="0" u="none" strike="noStrike" dirty="0">
              <a:solidFill>
                <a:srgbClr val="000000"/>
              </a:solidFill>
              <a:effectLst/>
              <a:latin typeface="Arial" panose="020B0604020202020204" pitchFamily="34" charset="0"/>
            </a:endParaRPr>
          </a:p>
          <a:p>
            <a:pPr rtl="0">
              <a:spcBef>
                <a:spcPts val="0"/>
              </a:spcBef>
              <a:spcAft>
                <a:spcPts val="0"/>
              </a:spcAft>
            </a:pPr>
            <a:endParaRPr lang="en-US" sz="1800" b="0" i="0" u="none" strike="noStrike" dirty="0">
              <a:solidFill>
                <a:srgbClr val="000000"/>
              </a:solidFill>
              <a:effectLst/>
              <a:latin typeface="Arial" panose="020B0604020202020204" pitchFamily="34" charset="0"/>
            </a:endParaRPr>
          </a:p>
          <a:p>
            <a:pPr rtl="0">
              <a:spcBef>
                <a:spcPts val="0"/>
              </a:spcBef>
              <a:spcAft>
                <a:spcPts val="0"/>
              </a:spcAft>
            </a:pPr>
            <a:r>
              <a:rPr lang="en-US" sz="1800" b="1" i="0" u="none" strike="noStrike" dirty="0">
                <a:solidFill>
                  <a:srgbClr val="000000"/>
                </a:solidFill>
                <a:effectLst/>
                <a:latin typeface="Arial" panose="020B0604020202020204" pitchFamily="34" charset="0"/>
              </a:rPr>
              <a:t>NGN Question Type: Highlighting</a:t>
            </a:r>
          </a:p>
          <a:p>
            <a:pPr rtl="0">
              <a:spcBef>
                <a:spcPts val="0"/>
              </a:spcBef>
              <a:spcAft>
                <a:spcPts val="0"/>
              </a:spcAft>
            </a:pPr>
            <a:r>
              <a:rPr lang="en-US" sz="1800" b="1" i="0" u="none" strike="noStrike" dirty="0">
                <a:solidFill>
                  <a:srgbClr val="000000"/>
                </a:solidFill>
                <a:effectLst/>
                <a:latin typeface="Arial" panose="020B0604020202020204" pitchFamily="34" charset="0"/>
              </a:rPr>
              <a:t>Clinical Judgment Element: Recognize Cues (from layer 3 of National Council’s Clinical Judgment Measurement Model)</a:t>
            </a:r>
            <a:endParaRPr lang="en-US" b="1" dirty="0"/>
          </a:p>
        </p:txBody>
      </p:sp>
      <p:sp>
        <p:nvSpPr>
          <p:cNvPr id="4" name="Slide Number Placeholder 3"/>
          <p:cNvSpPr>
            <a:spLocks noGrp="1"/>
          </p:cNvSpPr>
          <p:nvPr>
            <p:ph type="sldNum" sz="quarter" idx="5"/>
          </p:nvPr>
        </p:nvSpPr>
        <p:spPr/>
        <p:txBody>
          <a:bodyPr/>
          <a:lstStyle/>
          <a:p>
            <a:fld id="{3C8A991C-0DEC-EE46-898B-005407D5A17D}" type="slidenum">
              <a:rPr lang="en-US" smtClean="0"/>
              <a:t>2</a:t>
            </a:fld>
            <a:endParaRPr lang="en-US" dirty="0"/>
          </a:p>
        </p:txBody>
      </p:sp>
    </p:spTree>
    <p:extLst>
      <p:ext uri="{BB962C8B-B14F-4D97-AF65-F5344CB8AC3E}">
        <p14:creationId xmlns:p14="http://schemas.microsoft.com/office/powerpoint/2010/main" val="2279729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Arial" panose="020B0604020202020204" pitchFamily="34" charset="0"/>
              </a:rPr>
              <a:t>RATIONALE: Diagnostic criteria for sepsis include elevation in creatinine due to decreased renal perfusion, elevated or diminished WBC (&lt; 4,000/mm</a:t>
            </a:r>
            <a:r>
              <a:rPr lang="en-US" sz="1800" b="0" i="0" u="none" strike="noStrike" baseline="30000" dirty="0">
                <a:solidFill>
                  <a:srgbClr val="000000"/>
                </a:solidFill>
                <a:effectLst/>
                <a:latin typeface="Arial" panose="020B0604020202020204" pitchFamily="34" charset="0"/>
              </a:rPr>
              <a:t>3</a:t>
            </a:r>
            <a:r>
              <a:rPr lang="en-US" sz="1800" b="0" i="0" u="none" strike="noStrike" dirty="0">
                <a:solidFill>
                  <a:srgbClr val="000000"/>
                </a:solidFill>
                <a:effectLst/>
                <a:latin typeface="Arial" panose="020B0604020202020204" pitchFamily="34" charset="0"/>
              </a:rPr>
              <a:t>) hyperglycemia &gt;140 mg/dL in the absence of diabetes, coagulation abnormalities (including elevated INR and aPTT), and thrombocytopenia. Hyperbilirubinemia and elevated lactose levels would also be indicative of sepsis. </a:t>
            </a:r>
          </a:p>
          <a:p>
            <a:pPr rtl="0">
              <a:spcBef>
                <a:spcPts val="0"/>
              </a:spcBef>
              <a:spcAft>
                <a:spcPts val="0"/>
              </a:spcAft>
            </a:pPr>
            <a:endParaRPr lang="en-US" sz="1800" b="0" i="0" u="none" strike="noStrike" dirty="0">
              <a:solidFill>
                <a:srgbClr val="000000"/>
              </a:solidFill>
              <a:effectLst/>
              <a:latin typeface="Arial" panose="020B0604020202020204" pitchFamily="34" charset="0"/>
            </a:endParaRPr>
          </a:p>
          <a:p>
            <a:pPr rtl="0">
              <a:spcBef>
                <a:spcPts val="0"/>
              </a:spcBef>
              <a:spcAft>
                <a:spcPts val="0"/>
              </a:spcAft>
            </a:pPr>
            <a:r>
              <a:rPr lang="en-US" sz="1200" b="0" i="0" u="none" strike="noStrike" dirty="0">
                <a:solidFill>
                  <a:srgbClr val="000000"/>
                </a:solidFill>
                <a:effectLst/>
                <a:latin typeface="Arial" panose="020B0604020202020204" pitchFamily="34" charset="0"/>
              </a:rPr>
              <a:t>Na and K levels are WNL, and the serum glucose is not highly elevated for a client with a diagnosis of DM.</a:t>
            </a:r>
          </a:p>
          <a:p>
            <a:pPr rtl="0">
              <a:spcBef>
                <a:spcPts val="0"/>
              </a:spcBef>
              <a:spcAft>
                <a:spcPts val="0"/>
              </a:spcAft>
            </a:pPr>
            <a:endParaRPr lang="en-US" sz="1200" b="0" i="0" u="none" strike="noStrike" dirty="0">
              <a:solidFill>
                <a:srgbClr val="000000"/>
              </a:solidFill>
              <a:effectLst/>
              <a:latin typeface="Arial" panose="020B0604020202020204" pitchFamily="34" charset="0"/>
            </a:endParaRPr>
          </a:p>
          <a:p>
            <a:pPr rtl="0">
              <a:spcBef>
                <a:spcPts val="0"/>
              </a:spcBef>
              <a:spcAft>
                <a:spcPts val="0"/>
              </a:spcAft>
            </a:pPr>
            <a:endParaRPr lang="en-US" sz="1200" b="0" i="0" u="none" strike="noStrike" dirty="0">
              <a:solidFill>
                <a:srgbClr val="000000"/>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Arial" panose="020B0604020202020204" pitchFamily="34" charset="0"/>
              </a:rPr>
              <a:t>NGN Question Type: Multiple Select 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Arial" panose="020B0604020202020204" pitchFamily="34" charset="0"/>
              </a:rPr>
              <a:t>Clinical Judgment Element: Analyze Cues</a:t>
            </a:r>
            <a:endParaRPr lang="en-US" sz="1200" b="0" i="0" u="none" strike="noStrike" dirty="0">
              <a:solidFill>
                <a:srgbClr val="000000"/>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effectLst/>
            </a:endParaRPr>
          </a:p>
          <a:p>
            <a:br>
              <a:rPr lang="en-US" dirty="0"/>
            </a:br>
            <a:endParaRPr lang="en-US" dirty="0"/>
          </a:p>
        </p:txBody>
      </p:sp>
      <p:sp>
        <p:nvSpPr>
          <p:cNvPr id="4" name="Slide Number Placeholder 3"/>
          <p:cNvSpPr>
            <a:spLocks noGrp="1"/>
          </p:cNvSpPr>
          <p:nvPr>
            <p:ph type="sldNum" sz="quarter" idx="5"/>
          </p:nvPr>
        </p:nvSpPr>
        <p:spPr/>
        <p:txBody>
          <a:bodyPr/>
          <a:lstStyle/>
          <a:p>
            <a:fld id="{3C8A991C-0DEC-EE46-898B-005407D5A17D}" type="slidenum">
              <a:rPr lang="en-US" smtClean="0"/>
              <a:t>3</a:t>
            </a:fld>
            <a:endParaRPr lang="en-US" dirty="0"/>
          </a:p>
        </p:txBody>
      </p:sp>
    </p:spTree>
    <p:extLst>
      <p:ext uri="{BB962C8B-B14F-4D97-AF65-F5344CB8AC3E}">
        <p14:creationId xmlns:p14="http://schemas.microsoft.com/office/powerpoint/2010/main" val="3276615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Arial" panose="020B0604020202020204" pitchFamily="34" charset="0"/>
              </a:rPr>
              <a:t>RATIONALE: Interventions for sepsis focus on prevention and treatment of infection, nutritional and metabolic support, preserving and improving tissue perfusion, support of failing vital organs. Decreasing serum blood glucose would not be the priority for this client. Ensuring elevated blood glucose levels remain less than 140 mg/dL will be a goal of care, but not the priority at this time. Reorienting the client is not an action that will promote optimal outcomes for the client or improve cerebral perfusion. Decreasing the client’s anxiety and addressing family concerns are important nursing actions, but address psychosocial needs when the priority needs of the client are physiological.</a:t>
            </a:r>
          </a:p>
          <a:p>
            <a:pPr rtl="0">
              <a:spcBef>
                <a:spcPts val="0"/>
              </a:spcBef>
              <a:spcAft>
                <a:spcPts val="0"/>
              </a:spcAft>
            </a:pPr>
            <a:endParaRPr lang="en-US" sz="1800" b="0" i="0" u="none" strike="noStrike" dirty="0">
              <a:solidFill>
                <a:srgbClr val="000000"/>
              </a:solidFill>
              <a:effectLst/>
              <a:latin typeface="Arial" panose="020B0604020202020204" pitchFamily="34" charset="0"/>
            </a:endParaRPr>
          </a:p>
          <a:p>
            <a:pPr rtl="0">
              <a:spcBef>
                <a:spcPts val="0"/>
              </a:spcBef>
              <a:spcAft>
                <a:spcPts val="0"/>
              </a:spcAft>
            </a:pPr>
            <a:endParaRPr lang="en-US" sz="1800" b="0" i="0" u="none" strike="noStrike" dirty="0">
              <a:solidFill>
                <a:srgbClr val="000000"/>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Arial" panose="020B0604020202020204" pitchFamily="34" charset="0"/>
              </a:rPr>
              <a:t>NGN Question Type: Cloze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err="1"/>
              <a:t>Clinical</a:t>
            </a:r>
            <a:r>
              <a:rPr lang="fr-FR" b="1" dirty="0"/>
              <a:t> </a:t>
            </a:r>
            <a:r>
              <a:rPr lang="fr-FR" b="1" dirty="0" err="1"/>
              <a:t>Judgment</a:t>
            </a:r>
            <a:r>
              <a:rPr lang="fr-FR" b="1" dirty="0"/>
              <a:t> </a:t>
            </a:r>
            <a:r>
              <a:rPr lang="fr-FR" b="1" dirty="0" err="1"/>
              <a:t>Element</a:t>
            </a:r>
            <a:r>
              <a:rPr lang="fr-FR" b="1" dirty="0"/>
              <a:t>: </a:t>
            </a:r>
            <a:r>
              <a:rPr lang="fr-FR" b="1" dirty="0" err="1"/>
              <a:t>Prioritize</a:t>
            </a:r>
            <a:r>
              <a:rPr lang="fr-FR" b="1" dirty="0"/>
              <a:t> </a:t>
            </a:r>
            <a:r>
              <a:rPr lang="fr-FR" b="1" dirty="0" err="1"/>
              <a:t>Hypothesis</a:t>
            </a:r>
            <a:endParaRPr lang="fr-FR"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rtl="0">
              <a:spcBef>
                <a:spcPts val="0"/>
              </a:spcBef>
              <a:spcAft>
                <a:spcPts val="0"/>
              </a:spcAft>
            </a:pPr>
            <a:endParaRPr lang="en-US" b="0" dirty="0">
              <a:effectLst/>
            </a:endParaRPr>
          </a:p>
          <a:p>
            <a:br>
              <a:rPr lang="en-US" dirty="0"/>
            </a:br>
            <a:endParaRPr lang="en-US" dirty="0"/>
          </a:p>
        </p:txBody>
      </p:sp>
      <p:sp>
        <p:nvSpPr>
          <p:cNvPr id="4" name="Slide Number Placeholder 3"/>
          <p:cNvSpPr>
            <a:spLocks noGrp="1"/>
          </p:cNvSpPr>
          <p:nvPr>
            <p:ph type="sldNum" sz="quarter" idx="5"/>
          </p:nvPr>
        </p:nvSpPr>
        <p:spPr/>
        <p:txBody>
          <a:bodyPr/>
          <a:lstStyle/>
          <a:p>
            <a:fld id="{3C8A991C-0DEC-EE46-898B-005407D5A17D}" type="slidenum">
              <a:rPr lang="en-US" smtClean="0"/>
              <a:t>4</a:t>
            </a:fld>
            <a:endParaRPr lang="en-US" dirty="0"/>
          </a:p>
        </p:txBody>
      </p:sp>
    </p:spTree>
    <p:extLst>
      <p:ext uri="{BB962C8B-B14F-4D97-AF65-F5344CB8AC3E}">
        <p14:creationId xmlns:p14="http://schemas.microsoft.com/office/powerpoint/2010/main" val="1190630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Arial" panose="020B0604020202020204" pitchFamily="34" charset="0"/>
              </a:rPr>
              <a:t>RATIONALE: The nurse would use Maslow’s hierarchy of needs and knowledge of goals of sepsis treatment to answer this question. The client should not be advised to ambulate due to hypotension, confusion, and dyspnea. This activity could cause the client to have exacerbation of symptoms and to fall. The priorities for care are to assess the client for complications of sepsis that are evident by the assessment: diminished cerebral perfusion evidenced by confusion, and increased risk of bleeding due to thrombocytopenia. Treatment for sepsis includes high volume fluid replacement and assessment of fluid balance. Close hemodynamic monitoring, respiratory support, administration of antibiotics, assessment of wound, obtaining and monitoring cultures and other lab values would be priority interventions. There is no need to restrict all visitors as it could add to the client’s confusion.</a:t>
            </a:r>
          </a:p>
          <a:p>
            <a:pPr rtl="0">
              <a:spcBef>
                <a:spcPts val="0"/>
              </a:spcBef>
              <a:spcAft>
                <a:spcPts val="0"/>
              </a:spcAft>
            </a:pPr>
            <a:endParaRPr lang="en-US" sz="1800" b="0" i="0" u="none" strike="noStrike" dirty="0">
              <a:solidFill>
                <a:srgbClr val="000000"/>
              </a:solidFill>
              <a:effectLst/>
              <a:latin typeface="Arial" panose="020B0604020202020204" pitchFamily="34" charset="0"/>
            </a:endParaRPr>
          </a:p>
          <a:p>
            <a:pPr rtl="0">
              <a:spcBef>
                <a:spcPts val="0"/>
              </a:spcBef>
              <a:spcAft>
                <a:spcPts val="0"/>
              </a:spcAft>
            </a:pPr>
            <a:endParaRPr lang="en-US" sz="1800" b="0" i="0" u="none" strike="noStrike" dirty="0">
              <a:solidFill>
                <a:srgbClr val="000000"/>
              </a:solidFill>
              <a:effectLst/>
              <a:latin typeface="Arial" panose="020B0604020202020204" pitchFamily="34" charset="0"/>
            </a:endParaRPr>
          </a:p>
          <a:p>
            <a:pPr rtl="0">
              <a:spcBef>
                <a:spcPts val="0"/>
              </a:spcBef>
              <a:spcAft>
                <a:spcPts val="0"/>
              </a:spcAft>
            </a:pPr>
            <a:r>
              <a:rPr lang="en-US" b="1" dirty="0">
                <a:effectLst/>
              </a:rPr>
              <a:t>NGN Question Type: Matrix</a:t>
            </a:r>
          </a:p>
          <a:p>
            <a:pPr rtl="0">
              <a:spcBef>
                <a:spcPts val="0"/>
              </a:spcBef>
              <a:spcAft>
                <a:spcPts val="0"/>
              </a:spcAft>
            </a:pPr>
            <a:r>
              <a:rPr lang="fr-FR" b="1" dirty="0" err="1">
                <a:effectLst/>
              </a:rPr>
              <a:t>Clinical</a:t>
            </a:r>
            <a:r>
              <a:rPr lang="fr-FR" b="1" dirty="0">
                <a:effectLst/>
              </a:rPr>
              <a:t> </a:t>
            </a:r>
            <a:r>
              <a:rPr lang="fr-FR" b="1" dirty="0" err="1">
                <a:effectLst/>
              </a:rPr>
              <a:t>Judgment</a:t>
            </a:r>
            <a:r>
              <a:rPr lang="fr-FR" b="1" dirty="0">
                <a:effectLst/>
              </a:rPr>
              <a:t> </a:t>
            </a:r>
            <a:r>
              <a:rPr lang="fr-FR" b="1" dirty="0" err="1">
                <a:effectLst/>
              </a:rPr>
              <a:t>Element</a:t>
            </a:r>
            <a:r>
              <a:rPr lang="fr-FR" b="1" dirty="0">
                <a:effectLst/>
              </a:rPr>
              <a:t>: </a:t>
            </a:r>
            <a:r>
              <a:rPr lang="fr-FR" b="1" dirty="0" err="1">
                <a:effectLst/>
              </a:rPr>
              <a:t>Generate</a:t>
            </a:r>
            <a:r>
              <a:rPr lang="fr-FR" b="1" dirty="0">
                <a:effectLst/>
              </a:rPr>
              <a:t> Solutions</a:t>
            </a:r>
          </a:p>
          <a:p>
            <a:pPr rtl="0">
              <a:spcBef>
                <a:spcPts val="0"/>
              </a:spcBef>
              <a:spcAft>
                <a:spcPts val="0"/>
              </a:spcAft>
            </a:pPr>
            <a:endParaRPr lang="en-US" b="0" dirty="0">
              <a:effectLst/>
            </a:endParaRPr>
          </a:p>
          <a:p>
            <a:br>
              <a:rPr lang="en-US" dirty="0"/>
            </a:br>
            <a:endParaRPr lang="en-US" dirty="0"/>
          </a:p>
        </p:txBody>
      </p:sp>
      <p:sp>
        <p:nvSpPr>
          <p:cNvPr id="4" name="Slide Number Placeholder 3"/>
          <p:cNvSpPr>
            <a:spLocks noGrp="1"/>
          </p:cNvSpPr>
          <p:nvPr>
            <p:ph type="sldNum" sz="quarter" idx="5"/>
          </p:nvPr>
        </p:nvSpPr>
        <p:spPr/>
        <p:txBody>
          <a:bodyPr/>
          <a:lstStyle/>
          <a:p>
            <a:fld id="{3C8A991C-0DEC-EE46-898B-005407D5A17D}" type="slidenum">
              <a:rPr lang="en-US" smtClean="0"/>
              <a:t>5</a:t>
            </a:fld>
            <a:endParaRPr lang="en-US" dirty="0"/>
          </a:p>
        </p:txBody>
      </p:sp>
    </p:spTree>
    <p:extLst>
      <p:ext uri="{BB962C8B-B14F-4D97-AF65-F5344CB8AC3E}">
        <p14:creationId xmlns:p14="http://schemas.microsoft.com/office/powerpoint/2010/main" val="1411009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Arial" panose="020B0604020202020204" pitchFamily="34" charset="0"/>
              </a:rPr>
              <a:t>RATIONALE: The nurse must be able to distinguish appropriate roles and staff assignments for a complicated client. The UAP may measure and record vital signs and intake and output, as well as obtain FSBG and provide personal care and linen changes, but may not perform any sterile procedures, blood draws from a PICC line, perform client assessment, administer medications, irrigate the indwelling catheter, or perform wound care. It is within the scope of practice for the LPN/LVN to perform wound care, obtain a wound culture, administer oral medications, and irrigate the catheter. An RN may also perform these interventions. The LPN/LVN may not draw blood from a central venous catheter or assess the client’s response to interventions or the client’s level of consciousness, which requires the knowledge and training of the RN.</a:t>
            </a:r>
            <a:endParaRPr lang="en-US" b="0" dirty="0">
              <a:effectLst/>
            </a:endParaRPr>
          </a:p>
          <a:p>
            <a:endParaRPr lang="en-US" dirty="0"/>
          </a:p>
          <a:p>
            <a:endParaRPr lang="en-US" dirty="0"/>
          </a:p>
          <a:p>
            <a:r>
              <a:rPr lang="en-US" b="1" dirty="0"/>
              <a:t>NGN Question Type: Select all that Apply</a:t>
            </a:r>
          </a:p>
          <a:p>
            <a:r>
              <a:rPr lang="fr-FR" b="1" dirty="0" err="1"/>
              <a:t>Clinical</a:t>
            </a:r>
            <a:r>
              <a:rPr lang="fr-FR" b="1" dirty="0"/>
              <a:t> </a:t>
            </a:r>
            <a:r>
              <a:rPr lang="fr-FR" b="1" dirty="0" err="1"/>
              <a:t>Judgment</a:t>
            </a:r>
            <a:r>
              <a:rPr lang="fr-FR" b="1" dirty="0"/>
              <a:t> </a:t>
            </a:r>
            <a:r>
              <a:rPr lang="fr-FR" b="1" dirty="0" err="1"/>
              <a:t>Element</a:t>
            </a:r>
            <a:r>
              <a:rPr lang="fr-FR" b="1" dirty="0"/>
              <a:t>: </a:t>
            </a:r>
            <a:r>
              <a:rPr lang="fr-FR" b="1" dirty="0" err="1"/>
              <a:t>Take</a:t>
            </a:r>
            <a:r>
              <a:rPr lang="fr-FR" b="1" dirty="0"/>
              <a:t> Action</a:t>
            </a:r>
          </a:p>
          <a:p>
            <a:endParaRPr lang="en-US" dirty="0"/>
          </a:p>
          <a:p>
            <a:br>
              <a:rPr lang="en-US" dirty="0"/>
            </a:br>
            <a:endParaRPr lang="en-US" dirty="0"/>
          </a:p>
        </p:txBody>
      </p:sp>
      <p:sp>
        <p:nvSpPr>
          <p:cNvPr id="4" name="Slide Number Placeholder 3"/>
          <p:cNvSpPr>
            <a:spLocks noGrp="1"/>
          </p:cNvSpPr>
          <p:nvPr>
            <p:ph type="sldNum" sz="quarter" idx="5"/>
          </p:nvPr>
        </p:nvSpPr>
        <p:spPr/>
        <p:txBody>
          <a:bodyPr/>
          <a:lstStyle/>
          <a:p>
            <a:fld id="{3C8A991C-0DEC-EE46-898B-005407D5A17D}" type="slidenum">
              <a:rPr lang="en-US" smtClean="0"/>
              <a:t>6</a:t>
            </a:fld>
            <a:endParaRPr lang="en-US" dirty="0"/>
          </a:p>
        </p:txBody>
      </p:sp>
    </p:spTree>
    <p:extLst>
      <p:ext uri="{BB962C8B-B14F-4D97-AF65-F5344CB8AC3E}">
        <p14:creationId xmlns:p14="http://schemas.microsoft.com/office/powerpoint/2010/main" val="4288817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Arial" panose="020B0604020202020204" pitchFamily="34" charset="0"/>
              </a:rPr>
              <a:t>RATIONALE: The client’s lethargy is a worse neurologic finding than the earlier assessment when the client was alert and awake. Pain level has decreased from 6/10 to 0/10 with IV pain medication. A foul odor from the surgical wound indicates wound infection despite antibiotics. The blood glucose level has decreased and is near normal. The client’s RR has decreased and SpO</a:t>
            </a:r>
            <a:r>
              <a:rPr lang="en-US" sz="1800" b="0" i="0" u="none" strike="noStrike" baseline="-25000" dirty="0">
                <a:solidFill>
                  <a:srgbClr val="000000"/>
                </a:solidFill>
                <a:effectLst/>
                <a:latin typeface="Arial" panose="020B0604020202020204" pitchFamily="34" charset="0"/>
              </a:rPr>
              <a:t>2</a:t>
            </a:r>
            <a:r>
              <a:rPr lang="en-US" sz="1800" b="0" i="0" u="none" strike="noStrike" dirty="0">
                <a:solidFill>
                  <a:srgbClr val="000000"/>
                </a:solidFill>
                <a:effectLst/>
                <a:latin typeface="Arial" panose="020B0604020202020204" pitchFamily="34" charset="0"/>
              </a:rPr>
              <a:t> has improved from 88% to 98% with administration of O</a:t>
            </a:r>
            <a:r>
              <a:rPr lang="en-US" sz="1800" b="0" i="0" u="none" strike="noStrike" baseline="-25000" dirty="0">
                <a:solidFill>
                  <a:srgbClr val="000000"/>
                </a:solidFill>
                <a:effectLst/>
                <a:latin typeface="Arial" panose="020B0604020202020204" pitchFamily="34" charset="0"/>
              </a:rPr>
              <a:t>2</a:t>
            </a:r>
            <a:r>
              <a:rPr lang="en-US" sz="1800" b="0" i="0" u="none" strike="noStrike" dirty="0">
                <a:solidFill>
                  <a:srgbClr val="000000"/>
                </a:solidFill>
                <a:effectLst/>
                <a:latin typeface="Arial" panose="020B0604020202020204" pitchFamily="34" charset="0"/>
              </a:rPr>
              <a:t> and pain control. </a:t>
            </a:r>
          </a:p>
          <a:p>
            <a:pPr rtl="0">
              <a:spcBef>
                <a:spcPts val="0"/>
              </a:spcBef>
              <a:spcAft>
                <a:spcPts val="0"/>
              </a:spcAft>
            </a:pPr>
            <a:endParaRPr lang="en-US" sz="1800" b="0" i="0" u="none" strike="noStrike" dirty="0">
              <a:solidFill>
                <a:srgbClr val="000000"/>
              </a:solidFill>
              <a:effectLst/>
              <a:latin typeface="Arial" panose="020B0604020202020204" pitchFamily="34" charset="0"/>
            </a:endParaRPr>
          </a:p>
          <a:p>
            <a:pPr rtl="0">
              <a:spcBef>
                <a:spcPts val="0"/>
              </a:spcBef>
              <a:spcAft>
                <a:spcPts val="0"/>
              </a:spcAft>
            </a:pPr>
            <a:endParaRPr lang="en-US" sz="1800" b="0" i="0" u="none" strike="noStrike" dirty="0">
              <a:solidFill>
                <a:srgbClr val="000000"/>
              </a:solidFill>
              <a:effectLst/>
              <a:latin typeface="Arial" panose="020B0604020202020204" pitchFamily="34" charset="0"/>
            </a:endParaRPr>
          </a:p>
          <a:p>
            <a:pPr rtl="0">
              <a:spcBef>
                <a:spcPts val="0"/>
              </a:spcBef>
              <a:spcAft>
                <a:spcPts val="0"/>
              </a:spcAft>
            </a:pPr>
            <a:r>
              <a:rPr lang="en-US" b="1" dirty="0">
                <a:effectLst/>
              </a:rPr>
              <a:t>NGN Question Type: Matrix</a:t>
            </a:r>
          </a:p>
          <a:p>
            <a:r>
              <a:rPr lang="fr-FR" b="1" dirty="0" err="1"/>
              <a:t>Clinical</a:t>
            </a:r>
            <a:r>
              <a:rPr lang="fr-FR" b="1" dirty="0"/>
              <a:t> </a:t>
            </a:r>
            <a:r>
              <a:rPr lang="fr-FR" b="1" dirty="0" err="1"/>
              <a:t>Judgment</a:t>
            </a:r>
            <a:r>
              <a:rPr lang="fr-FR" b="1" dirty="0"/>
              <a:t> </a:t>
            </a:r>
            <a:r>
              <a:rPr lang="fr-FR" b="1" dirty="0" err="1"/>
              <a:t>Element</a:t>
            </a:r>
            <a:r>
              <a:rPr lang="fr-FR" b="1" dirty="0"/>
              <a:t>: </a:t>
            </a:r>
            <a:r>
              <a:rPr lang="fr-FR" b="1" dirty="0" err="1"/>
              <a:t>Evaluate</a:t>
            </a:r>
            <a:r>
              <a:rPr lang="fr-FR" b="1" dirty="0"/>
              <a:t> </a:t>
            </a:r>
            <a:r>
              <a:rPr lang="fr-FR" b="1" dirty="0" err="1"/>
              <a:t>Outcomes</a:t>
            </a:r>
            <a:endParaRPr lang="fr-FR" b="1" dirty="0"/>
          </a:p>
          <a:p>
            <a:br>
              <a:rPr lang="en-US" dirty="0"/>
            </a:br>
            <a:endParaRPr lang="en-US" dirty="0"/>
          </a:p>
        </p:txBody>
      </p:sp>
      <p:sp>
        <p:nvSpPr>
          <p:cNvPr id="4" name="Slide Number Placeholder 3"/>
          <p:cNvSpPr>
            <a:spLocks noGrp="1"/>
          </p:cNvSpPr>
          <p:nvPr>
            <p:ph type="sldNum" sz="quarter" idx="5"/>
          </p:nvPr>
        </p:nvSpPr>
        <p:spPr/>
        <p:txBody>
          <a:bodyPr/>
          <a:lstStyle/>
          <a:p>
            <a:fld id="{3C8A991C-0DEC-EE46-898B-005407D5A17D}" type="slidenum">
              <a:rPr lang="en-US" smtClean="0"/>
              <a:t>7</a:t>
            </a:fld>
            <a:endParaRPr lang="en-US" dirty="0"/>
          </a:p>
        </p:txBody>
      </p:sp>
    </p:spTree>
    <p:extLst>
      <p:ext uri="{BB962C8B-B14F-4D97-AF65-F5344CB8AC3E}">
        <p14:creationId xmlns:p14="http://schemas.microsoft.com/office/powerpoint/2010/main" val="3518660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se slid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BB5FCBB7-83A8-42AC-83F2-E3EEE6C13E3B}"/>
              </a:ext>
            </a:extLst>
          </p:cNvPr>
          <p:cNvSpPr>
            <a:spLocks noGrp="1"/>
          </p:cNvSpPr>
          <p:nvPr>
            <p:ph type="body" sz="quarter" idx="10" hasCustomPrompt="1"/>
          </p:nvPr>
        </p:nvSpPr>
        <p:spPr>
          <a:xfrm>
            <a:off x="1878399" y="2866769"/>
            <a:ext cx="3008698" cy="2860588"/>
          </a:xfrm>
          <a:prstGeom prst="rect">
            <a:avLst/>
          </a:prstGeom>
        </p:spPr>
        <p:txBody>
          <a:bodyPr/>
          <a:lstStyle>
            <a:lvl1pPr>
              <a:defRPr/>
            </a:lvl1pPr>
          </a:lstStyle>
          <a:p>
            <a:pPr lvl="0"/>
            <a:r>
              <a:rPr lang="en-US" dirty="0"/>
              <a:t>Type Nursing notes</a:t>
            </a:r>
          </a:p>
        </p:txBody>
      </p:sp>
      <p:sp>
        <p:nvSpPr>
          <p:cNvPr id="15" name="Text Placeholder 14">
            <a:extLst>
              <a:ext uri="{FF2B5EF4-FFF2-40B4-BE49-F238E27FC236}">
                <a16:creationId xmlns:a16="http://schemas.microsoft.com/office/drawing/2014/main" id="{EA7CB713-BE7F-4782-AECC-1EAC1544B0C7}"/>
              </a:ext>
            </a:extLst>
          </p:cNvPr>
          <p:cNvSpPr>
            <a:spLocks noGrp="1"/>
          </p:cNvSpPr>
          <p:nvPr>
            <p:ph type="body" sz="quarter" idx="11" hasCustomPrompt="1"/>
          </p:nvPr>
        </p:nvSpPr>
        <p:spPr>
          <a:xfrm>
            <a:off x="1878399" y="1433513"/>
            <a:ext cx="3008698" cy="345860"/>
          </a:xfrm>
          <a:prstGeom prst="rect">
            <a:avLst/>
          </a:prstGeom>
        </p:spPr>
        <p:txBody>
          <a:bodyPr/>
          <a:lstStyle>
            <a:lvl1pPr>
              <a:defRPr sz="1800">
                <a:solidFill>
                  <a:schemeClr val="bg1"/>
                </a:solidFill>
              </a:defRPr>
            </a:lvl1pPr>
          </a:lstStyle>
          <a:p>
            <a:pPr lvl="0"/>
            <a:r>
              <a:rPr lang="en-US" dirty="0"/>
              <a:t>Study type</a:t>
            </a:r>
          </a:p>
        </p:txBody>
      </p:sp>
      <p:sp>
        <p:nvSpPr>
          <p:cNvPr id="17" name="Text Placeholder 16">
            <a:extLst>
              <a:ext uri="{FF2B5EF4-FFF2-40B4-BE49-F238E27FC236}">
                <a16:creationId xmlns:a16="http://schemas.microsoft.com/office/drawing/2014/main" id="{F29815F6-6252-4C08-9B31-478087CCF4A7}"/>
              </a:ext>
            </a:extLst>
          </p:cNvPr>
          <p:cNvSpPr>
            <a:spLocks noGrp="1"/>
          </p:cNvSpPr>
          <p:nvPr>
            <p:ph type="body" sz="quarter" idx="12" hasCustomPrompt="1"/>
          </p:nvPr>
        </p:nvSpPr>
        <p:spPr>
          <a:xfrm>
            <a:off x="1878398" y="1927010"/>
            <a:ext cx="3008697" cy="612304"/>
          </a:xfrm>
          <a:prstGeom prst="rect">
            <a:avLst/>
          </a:prstGeom>
        </p:spPr>
        <p:txBody>
          <a:bodyPr/>
          <a:lstStyle>
            <a:lvl1pPr>
              <a:defRPr sz="1400">
                <a:solidFill>
                  <a:schemeClr val="bg1"/>
                </a:solidFill>
              </a:defRPr>
            </a:lvl1pPr>
          </a:lstStyle>
          <a:p>
            <a:pPr lvl="0"/>
            <a:r>
              <a:rPr lang="en-US" dirty="0"/>
              <a:t>Brief study description</a:t>
            </a:r>
          </a:p>
        </p:txBody>
      </p:sp>
    </p:spTree>
    <p:extLst>
      <p:ext uri="{BB962C8B-B14F-4D97-AF65-F5344CB8AC3E}">
        <p14:creationId xmlns:p14="http://schemas.microsoft.com/office/powerpoint/2010/main" val="253476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ighlight Item">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BB5FCBB7-83A8-42AC-83F2-E3EEE6C13E3B}"/>
              </a:ext>
            </a:extLst>
          </p:cNvPr>
          <p:cNvSpPr>
            <a:spLocks noGrp="1"/>
          </p:cNvSpPr>
          <p:nvPr>
            <p:ph type="body" sz="quarter" idx="10" hasCustomPrompt="1"/>
          </p:nvPr>
        </p:nvSpPr>
        <p:spPr>
          <a:xfrm>
            <a:off x="1878399" y="2872947"/>
            <a:ext cx="3008698" cy="2854410"/>
          </a:xfrm>
          <a:prstGeom prst="rect">
            <a:avLst/>
          </a:prstGeom>
        </p:spPr>
        <p:txBody>
          <a:bodyPr/>
          <a:lstStyle>
            <a:lvl1pPr>
              <a:defRPr/>
            </a:lvl1pPr>
          </a:lstStyle>
          <a:p>
            <a:pPr lvl="0"/>
            <a:r>
              <a:rPr lang="en-US" dirty="0"/>
              <a:t>Type Nursing notes</a:t>
            </a:r>
          </a:p>
        </p:txBody>
      </p:sp>
      <p:sp>
        <p:nvSpPr>
          <p:cNvPr id="15" name="Text Placeholder 14">
            <a:extLst>
              <a:ext uri="{FF2B5EF4-FFF2-40B4-BE49-F238E27FC236}">
                <a16:creationId xmlns:a16="http://schemas.microsoft.com/office/drawing/2014/main" id="{EA7CB713-BE7F-4782-AECC-1EAC1544B0C7}"/>
              </a:ext>
            </a:extLst>
          </p:cNvPr>
          <p:cNvSpPr>
            <a:spLocks noGrp="1"/>
          </p:cNvSpPr>
          <p:nvPr>
            <p:ph type="body" sz="quarter" idx="11" hasCustomPrompt="1"/>
          </p:nvPr>
        </p:nvSpPr>
        <p:spPr>
          <a:xfrm>
            <a:off x="1878399" y="1433513"/>
            <a:ext cx="3008698" cy="345860"/>
          </a:xfrm>
          <a:prstGeom prst="rect">
            <a:avLst/>
          </a:prstGeom>
        </p:spPr>
        <p:txBody>
          <a:bodyPr/>
          <a:lstStyle>
            <a:lvl1pPr>
              <a:defRPr sz="1800">
                <a:solidFill>
                  <a:schemeClr val="bg1"/>
                </a:solidFill>
              </a:defRPr>
            </a:lvl1pPr>
          </a:lstStyle>
          <a:p>
            <a:pPr lvl="0"/>
            <a:r>
              <a:rPr lang="en-US" dirty="0"/>
              <a:t>Study type</a:t>
            </a:r>
          </a:p>
        </p:txBody>
      </p:sp>
      <p:sp>
        <p:nvSpPr>
          <p:cNvPr id="17" name="Text Placeholder 16">
            <a:extLst>
              <a:ext uri="{FF2B5EF4-FFF2-40B4-BE49-F238E27FC236}">
                <a16:creationId xmlns:a16="http://schemas.microsoft.com/office/drawing/2014/main" id="{F29815F6-6252-4C08-9B31-478087CCF4A7}"/>
              </a:ext>
            </a:extLst>
          </p:cNvPr>
          <p:cNvSpPr>
            <a:spLocks noGrp="1"/>
          </p:cNvSpPr>
          <p:nvPr>
            <p:ph type="body" sz="quarter" idx="12" hasCustomPrompt="1"/>
          </p:nvPr>
        </p:nvSpPr>
        <p:spPr>
          <a:xfrm>
            <a:off x="1878398" y="1927010"/>
            <a:ext cx="3008697" cy="599947"/>
          </a:xfrm>
          <a:prstGeom prst="rect">
            <a:avLst/>
          </a:prstGeom>
        </p:spPr>
        <p:txBody>
          <a:bodyPr/>
          <a:lstStyle>
            <a:lvl1pPr>
              <a:defRPr sz="1400">
                <a:solidFill>
                  <a:schemeClr val="bg1"/>
                </a:solidFill>
              </a:defRPr>
            </a:lvl1pPr>
          </a:lstStyle>
          <a:p>
            <a:pPr lvl="0"/>
            <a:r>
              <a:rPr lang="en-US" dirty="0"/>
              <a:t>Brief study description</a:t>
            </a:r>
          </a:p>
        </p:txBody>
      </p:sp>
      <p:sp>
        <p:nvSpPr>
          <p:cNvPr id="20" name="Text Placeholder 19">
            <a:extLst>
              <a:ext uri="{FF2B5EF4-FFF2-40B4-BE49-F238E27FC236}">
                <a16:creationId xmlns:a16="http://schemas.microsoft.com/office/drawing/2014/main" id="{D4B80A8C-16CC-4B88-BF1F-C606C06B37B2}"/>
              </a:ext>
            </a:extLst>
          </p:cNvPr>
          <p:cNvSpPr>
            <a:spLocks noGrp="1"/>
          </p:cNvSpPr>
          <p:nvPr>
            <p:ph type="body" sz="quarter" idx="13" hasCustomPrompt="1"/>
          </p:nvPr>
        </p:nvSpPr>
        <p:spPr>
          <a:xfrm>
            <a:off x="6081798" y="1117600"/>
            <a:ext cx="2129266" cy="345860"/>
          </a:xfrm>
          <a:prstGeom prst="rect">
            <a:avLst/>
          </a:prstGeom>
        </p:spPr>
        <p:txBody>
          <a:bodyPr/>
          <a:lstStyle>
            <a:lvl1pPr>
              <a:defRPr/>
            </a:lvl1pPr>
          </a:lstStyle>
          <a:p>
            <a:pPr lvl="0"/>
            <a:r>
              <a:rPr lang="en-US" dirty="0"/>
              <a:t>Insert Table Title</a:t>
            </a:r>
          </a:p>
        </p:txBody>
      </p:sp>
      <p:sp>
        <p:nvSpPr>
          <p:cNvPr id="22" name="Table Placeholder 21">
            <a:extLst>
              <a:ext uri="{FF2B5EF4-FFF2-40B4-BE49-F238E27FC236}">
                <a16:creationId xmlns:a16="http://schemas.microsoft.com/office/drawing/2014/main" id="{64842CFF-8ACD-4E01-B81B-6AC882174A87}"/>
              </a:ext>
            </a:extLst>
          </p:cNvPr>
          <p:cNvSpPr>
            <a:spLocks noGrp="1"/>
          </p:cNvSpPr>
          <p:nvPr>
            <p:ph type="tbl" sz="quarter" idx="14"/>
          </p:nvPr>
        </p:nvSpPr>
        <p:spPr>
          <a:xfrm>
            <a:off x="6081798" y="1692575"/>
            <a:ext cx="3796642" cy="914400"/>
          </a:xfrm>
          <a:prstGeom prst="rect">
            <a:avLst/>
          </a:prstGeom>
        </p:spPr>
        <p:txBody>
          <a:bodyPr/>
          <a:lstStyle/>
          <a:p>
            <a:endParaRPr lang="en-US" dirty="0"/>
          </a:p>
        </p:txBody>
      </p:sp>
      <p:sp>
        <p:nvSpPr>
          <p:cNvPr id="23" name="Google Shape;502;p57">
            <a:extLst>
              <a:ext uri="{FF2B5EF4-FFF2-40B4-BE49-F238E27FC236}">
                <a16:creationId xmlns:a16="http://schemas.microsoft.com/office/drawing/2014/main" id="{63046E7F-E417-4D76-BB1A-F2BF4FEA7F78}"/>
              </a:ext>
            </a:extLst>
          </p:cNvPr>
          <p:cNvSpPr txBox="1"/>
          <p:nvPr userDrawn="1"/>
        </p:nvSpPr>
        <p:spPr>
          <a:xfrm>
            <a:off x="6081798" y="5706995"/>
            <a:ext cx="3796642" cy="248957"/>
          </a:xfrm>
          <a:prstGeom prst="rect">
            <a:avLst/>
          </a:prstGeom>
          <a:noFill/>
          <a:ln>
            <a:noFill/>
          </a:ln>
        </p:spPr>
        <p:txBody>
          <a:bodyPr spcFirstLastPara="1" wrap="square" lIns="91425" tIns="34275" rIns="91425" bIns="34275" anchor="t" anchorCtr="0">
            <a:noAutofit/>
          </a:bodyPr>
          <a:lstStyle/>
          <a:p>
            <a:pPr marL="0" marR="0" lvl="0" indent="0" algn="l" rtl="0">
              <a:lnSpc>
                <a:spcPct val="114000"/>
              </a:lnSpc>
              <a:spcBef>
                <a:spcPts val="0"/>
              </a:spcBef>
              <a:spcAft>
                <a:spcPts val="0"/>
              </a:spcAft>
              <a:buClr>
                <a:schemeClr val="dk1"/>
              </a:buClr>
              <a:buSzPts val="788"/>
              <a:buFont typeface="Arial"/>
              <a:buNone/>
            </a:pPr>
            <a:r>
              <a:rPr lang="en-US" sz="1200" b="0" i="0" u="none" strike="noStrike" cap="none" dirty="0">
                <a:solidFill>
                  <a:schemeClr val="dk1"/>
                </a:solidFill>
                <a:latin typeface="+mn-lt"/>
                <a:ea typeface="Arial"/>
                <a:cs typeface="Arial"/>
                <a:sym typeface="Arial"/>
              </a:rPr>
              <a:t>Which finding(s) require(s) follow-up by the nurse?  </a:t>
            </a:r>
            <a:br>
              <a:rPr lang="en-US" sz="788" b="0" i="0" u="none" strike="noStrike" cap="none" dirty="0">
                <a:solidFill>
                  <a:schemeClr val="dk1"/>
                </a:solidFill>
                <a:latin typeface="Arial"/>
                <a:ea typeface="Arial"/>
                <a:cs typeface="Arial"/>
                <a:sym typeface="Arial"/>
              </a:rPr>
            </a:br>
            <a:endParaRPr sz="788"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711506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ACA1BEF-4A8C-46C5-BFB4-83CB00EC7DC2}"/>
              </a:ext>
            </a:extLst>
          </p:cNvPr>
          <p:cNvSpPr/>
          <p:nvPr userDrawn="1"/>
        </p:nvSpPr>
        <p:spPr>
          <a:xfrm>
            <a:off x="1362269" y="1045028"/>
            <a:ext cx="4030825" cy="4889241"/>
          </a:xfrm>
          <a:prstGeom prst="rect">
            <a:avLst/>
          </a:prstGeom>
          <a:solidFill>
            <a:srgbClr val="473A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4DCD1E8C-010E-4AE0-854C-3ED236E8EB9B}"/>
              </a:ext>
            </a:extLst>
          </p:cNvPr>
          <p:cNvSpPr/>
          <p:nvPr userDrawn="1"/>
        </p:nvSpPr>
        <p:spPr>
          <a:xfrm>
            <a:off x="1873713" y="2552531"/>
            <a:ext cx="1011590" cy="64569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r>
              <a:rPr lang="en-US" sz="1200" dirty="0">
                <a:solidFill>
                  <a:schemeClr val="tx1"/>
                </a:solidFill>
              </a:rPr>
              <a:t>Nurses Notes</a:t>
            </a:r>
          </a:p>
        </p:txBody>
      </p:sp>
      <p:sp>
        <p:nvSpPr>
          <p:cNvPr id="9" name="Rectangle 8">
            <a:extLst>
              <a:ext uri="{FF2B5EF4-FFF2-40B4-BE49-F238E27FC236}">
                <a16:creationId xmlns:a16="http://schemas.microsoft.com/office/drawing/2014/main" id="{D440798C-DFA4-48E8-B700-14815169715E}"/>
              </a:ext>
            </a:extLst>
          </p:cNvPr>
          <p:cNvSpPr/>
          <p:nvPr userDrawn="1"/>
        </p:nvSpPr>
        <p:spPr>
          <a:xfrm>
            <a:off x="1873713" y="2868498"/>
            <a:ext cx="3023119" cy="28403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tx1"/>
              </a:solidFill>
            </a:endParaRPr>
          </a:p>
        </p:txBody>
      </p:sp>
    </p:spTree>
    <p:extLst>
      <p:ext uri="{BB962C8B-B14F-4D97-AF65-F5344CB8AC3E}">
        <p14:creationId xmlns:p14="http://schemas.microsoft.com/office/powerpoint/2010/main" val="3395926541"/>
      </p:ext>
    </p:extLst>
  </p:cSld>
  <p:clrMap bg1="lt1" tx1="dk1" bg2="lt2" tx2="dk2" accent1="accent1" accent2="accent2" accent3="accent3" accent4="accent4" accent5="accent5" accent6="accent6" hlink="hlink" folHlink="folHlink"/>
  <p:sldLayoutIdLst>
    <p:sldLayoutId id="2147483650" r:id="rId1"/>
    <p:sldLayoutId id="21474836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Placeholder 27">
            <a:extLst>
              <a:ext uri="{FF2B5EF4-FFF2-40B4-BE49-F238E27FC236}">
                <a16:creationId xmlns:a16="http://schemas.microsoft.com/office/drawing/2014/main" id="{0BA2DDA1-812E-489D-B898-F2D6D5A39C5D}"/>
              </a:ext>
            </a:extLst>
          </p:cNvPr>
          <p:cNvSpPr>
            <a:spLocks noGrp="1"/>
          </p:cNvSpPr>
          <p:nvPr>
            <p:ph type="body" sz="quarter" idx="10"/>
          </p:nvPr>
        </p:nvSpPr>
        <p:spPr>
          <a:xfrm>
            <a:off x="1878399" y="2866769"/>
            <a:ext cx="3008698" cy="2860588"/>
          </a:xfrm>
        </p:spPr>
        <p:txBody>
          <a:bodyPr/>
          <a:lstStyle/>
          <a:p>
            <a:r>
              <a:rPr lang="en-US" dirty="0"/>
              <a:t>A 45-year-old female client with a diagnosis of diabetes mellitus type 2 and osteomyelitis is preparing for discharge following debridement of a right foot ulcer and several days of IV vancomycin infusion. The client is scheduled to be discharged with a peripherally inserted central catheter (PICC) in the left antecubital space so she can continue to receive intravenous antibiotics at home. The client is awake and confused and reports feeling anxious and “a little short of breath.” Lungs are clear to auscultation. The client reports pain at the surgical site of 6/10. The right foot dressing and PICC dressing are dry and intact. Oral and IV intake for the past 24 hours: 2200 mL. Urine output: 420 mL.</a:t>
            </a:r>
          </a:p>
        </p:txBody>
      </p:sp>
      <p:sp>
        <p:nvSpPr>
          <p:cNvPr id="29" name="Text Placeholder 28">
            <a:extLst>
              <a:ext uri="{FF2B5EF4-FFF2-40B4-BE49-F238E27FC236}">
                <a16:creationId xmlns:a16="http://schemas.microsoft.com/office/drawing/2014/main" id="{49E89037-1C7E-4E17-B74E-8350D1E90F82}"/>
              </a:ext>
            </a:extLst>
          </p:cNvPr>
          <p:cNvSpPr>
            <a:spLocks noGrp="1"/>
          </p:cNvSpPr>
          <p:nvPr>
            <p:ph type="body" sz="quarter" idx="11"/>
          </p:nvPr>
        </p:nvSpPr>
        <p:spPr>
          <a:xfrm>
            <a:off x="1878399" y="1433513"/>
            <a:ext cx="3008698" cy="345860"/>
          </a:xfrm>
        </p:spPr>
        <p:txBody>
          <a:bodyPr/>
          <a:lstStyle/>
          <a:p>
            <a:r>
              <a:rPr lang="en-US" dirty="0"/>
              <a:t>Case Study:</a:t>
            </a:r>
          </a:p>
        </p:txBody>
      </p:sp>
      <p:sp>
        <p:nvSpPr>
          <p:cNvPr id="30" name="Text Placeholder 29">
            <a:extLst>
              <a:ext uri="{FF2B5EF4-FFF2-40B4-BE49-F238E27FC236}">
                <a16:creationId xmlns:a16="http://schemas.microsoft.com/office/drawing/2014/main" id="{507AC98F-A181-473D-9D73-CB3375ECE6A3}"/>
              </a:ext>
            </a:extLst>
          </p:cNvPr>
          <p:cNvSpPr>
            <a:spLocks noGrp="1"/>
          </p:cNvSpPr>
          <p:nvPr>
            <p:ph type="body" sz="quarter" idx="12"/>
          </p:nvPr>
        </p:nvSpPr>
        <p:spPr>
          <a:xfrm>
            <a:off x="1878398" y="1927010"/>
            <a:ext cx="3008697" cy="612304"/>
          </a:xfrm>
        </p:spPr>
        <p:txBody>
          <a:bodyPr/>
          <a:lstStyle/>
          <a:p>
            <a:r>
              <a:rPr lang="en-US" dirty="0"/>
              <a:t>Diabetes Mellitus (DM), discharge with PICC</a:t>
            </a:r>
          </a:p>
        </p:txBody>
      </p:sp>
    </p:spTree>
    <p:extLst>
      <p:ext uri="{BB962C8B-B14F-4D97-AF65-F5344CB8AC3E}">
        <p14:creationId xmlns:p14="http://schemas.microsoft.com/office/powerpoint/2010/main" val="4218292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oogle Shape;497;p57">
            <a:extLst>
              <a:ext uri="{FF2B5EF4-FFF2-40B4-BE49-F238E27FC236}">
                <a16:creationId xmlns:a16="http://schemas.microsoft.com/office/drawing/2014/main" id="{327C92BA-618F-47ED-BE0C-AF3DA321CCB8}"/>
              </a:ext>
            </a:extLst>
          </p:cNvPr>
          <p:cNvSpPr/>
          <p:nvPr/>
        </p:nvSpPr>
        <p:spPr>
          <a:xfrm>
            <a:off x="5824502" y="2637160"/>
            <a:ext cx="4788297" cy="262839"/>
          </a:xfrm>
          <a:prstGeom prst="rect">
            <a:avLst/>
          </a:prstGeom>
          <a:solidFill>
            <a:srgbClr val="FFFF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dirty="0">
              <a:solidFill>
                <a:schemeClr val="lt1"/>
              </a:solidFill>
              <a:latin typeface="Arial"/>
              <a:ea typeface="Arial"/>
              <a:cs typeface="Arial"/>
              <a:sym typeface="Arial"/>
            </a:endParaRPr>
          </a:p>
        </p:txBody>
      </p:sp>
      <p:sp>
        <p:nvSpPr>
          <p:cNvPr id="17" name="Google Shape;497;p57">
            <a:extLst>
              <a:ext uri="{FF2B5EF4-FFF2-40B4-BE49-F238E27FC236}">
                <a16:creationId xmlns:a16="http://schemas.microsoft.com/office/drawing/2014/main" id="{BDAE6903-3962-4F2E-A2C6-203E0A76C161}"/>
              </a:ext>
            </a:extLst>
          </p:cNvPr>
          <p:cNvSpPr/>
          <p:nvPr/>
        </p:nvSpPr>
        <p:spPr>
          <a:xfrm>
            <a:off x="5824502" y="2918397"/>
            <a:ext cx="4788297" cy="262839"/>
          </a:xfrm>
          <a:prstGeom prst="rect">
            <a:avLst/>
          </a:prstGeom>
          <a:solidFill>
            <a:srgbClr val="FFFF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dirty="0">
              <a:solidFill>
                <a:schemeClr val="lt1"/>
              </a:solidFill>
              <a:latin typeface="Arial"/>
              <a:ea typeface="Arial"/>
              <a:cs typeface="Arial"/>
              <a:sym typeface="Arial"/>
            </a:endParaRPr>
          </a:p>
        </p:txBody>
      </p:sp>
      <p:sp>
        <p:nvSpPr>
          <p:cNvPr id="18" name="Google Shape;497;p57">
            <a:extLst>
              <a:ext uri="{FF2B5EF4-FFF2-40B4-BE49-F238E27FC236}">
                <a16:creationId xmlns:a16="http://schemas.microsoft.com/office/drawing/2014/main" id="{55A284A9-A2EE-4A6C-9CD3-1C161B7C592C}"/>
              </a:ext>
            </a:extLst>
          </p:cNvPr>
          <p:cNvSpPr/>
          <p:nvPr/>
        </p:nvSpPr>
        <p:spPr>
          <a:xfrm>
            <a:off x="5824502" y="3192041"/>
            <a:ext cx="4788297" cy="262839"/>
          </a:xfrm>
          <a:prstGeom prst="rect">
            <a:avLst/>
          </a:prstGeom>
          <a:solidFill>
            <a:srgbClr val="FFFF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dirty="0">
              <a:solidFill>
                <a:schemeClr val="lt1"/>
              </a:solidFill>
              <a:latin typeface="Arial"/>
              <a:ea typeface="Arial"/>
              <a:cs typeface="Arial"/>
              <a:sym typeface="Arial"/>
            </a:endParaRPr>
          </a:p>
        </p:txBody>
      </p:sp>
      <p:sp>
        <p:nvSpPr>
          <p:cNvPr id="19" name="Google Shape;497;p57">
            <a:extLst>
              <a:ext uri="{FF2B5EF4-FFF2-40B4-BE49-F238E27FC236}">
                <a16:creationId xmlns:a16="http://schemas.microsoft.com/office/drawing/2014/main" id="{0DE51A33-D547-4C43-AE31-34E694EA3734}"/>
              </a:ext>
            </a:extLst>
          </p:cNvPr>
          <p:cNvSpPr/>
          <p:nvPr/>
        </p:nvSpPr>
        <p:spPr>
          <a:xfrm>
            <a:off x="5824502" y="3468225"/>
            <a:ext cx="4788297" cy="262839"/>
          </a:xfrm>
          <a:prstGeom prst="rect">
            <a:avLst/>
          </a:prstGeom>
          <a:solidFill>
            <a:srgbClr val="FFFF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dirty="0">
              <a:solidFill>
                <a:schemeClr val="lt1"/>
              </a:solidFill>
              <a:latin typeface="Arial"/>
              <a:ea typeface="Arial"/>
              <a:cs typeface="Arial"/>
              <a:sym typeface="Arial"/>
            </a:endParaRPr>
          </a:p>
        </p:txBody>
      </p:sp>
      <p:sp>
        <p:nvSpPr>
          <p:cNvPr id="28" name="Text Placeholder 27">
            <a:extLst>
              <a:ext uri="{FF2B5EF4-FFF2-40B4-BE49-F238E27FC236}">
                <a16:creationId xmlns:a16="http://schemas.microsoft.com/office/drawing/2014/main" id="{0BA2DDA1-812E-489D-B898-F2D6D5A39C5D}"/>
              </a:ext>
            </a:extLst>
          </p:cNvPr>
          <p:cNvSpPr>
            <a:spLocks noGrp="1"/>
          </p:cNvSpPr>
          <p:nvPr>
            <p:ph type="body" sz="quarter" idx="10"/>
          </p:nvPr>
        </p:nvSpPr>
        <p:spPr>
          <a:xfrm>
            <a:off x="1878399" y="2866769"/>
            <a:ext cx="3008698" cy="2860588"/>
          </a:xfrm>
        </p:spPr>
        <p:txBody>
          <a:bodyPr/>
          <a:lstStyle/>
          <a:p>
            <a:r>
              <a:rPr lang="en-US" dirty="0"/>
              <a:t>A 45-year-old female client with a diagnosis of diabetes mellitus type 2 and osteomyelitis is preparing for discharge following debridement of a right foot ulcer and several days of IV vancomycin infusion. The client is scheduled to be discharged with a peripherally inserted central catheter (PICC) in the left antecubital space so she can continue to receive intravenous antibiotics at home. The client is awake and confused and reports feeling anxious and “a little short of breath.” Lungs are clear to auscultation. The client reports pain at the surgical site of 6/10. The right foot dressing and PICC dressing are dry and intact. Oral and IV intake for the past 24 hours: 2200 mL. Urine output: 420 mL.</a:t>
            </a:r>
          </a:p>
        </p:txBody>
      </p:sp>
      <p:sp>
        <p:nvSpPr>
          <p:cNvPr id="29" name="Text Placeholder 28">
            <a:extLst>
              <a:ext uri="{FF2B5EF4-FFF2-40B4-BE49-F238E27FC236}">
                <a16:creationId xmlns:a16="http://schemas.microsoft.com/office/drawing/2014/main" id="{49E89037-1C7E-4E17-B74E-8350D1E90F82}"/>
              </a:ext>
            </a:extLst>
          </p:cNvPr>
          <p:cNvSpPr>
            <a:spLocks noGrp="1"/>
          </p:cNvSpPr>
          <p:nvPr>
            <p:ph type="body" sz="quarter" idx="11"/>
          </p:nvPr>
        </p:nvSpPr>
        <p:spPr>
          <a:xfrm>
            <a:off x="1878399" y="1433513"/>
            <a:ext cx="3008698" cy="345860"/>
          </a:xfrm>
        </p:spPr>
        <p:txBody>
          <a:bodyPr/>
          <a:lstStyle/>
          <a:p>
            <a:r>
              <a:rPr lang="en-US" dirty="0"/>
              <a:t>Case Study:</a:t>
            </a:r>
          </a:p>
        </p:txBody>
      </p:sp>
      <p:sp>
        <p:nvSpPr>
          <p:cNvPr id="30" name="Text Placeholder 29">
            <a:extLst>
              <a:ext uri="{FF2B5EF4-FFF2-40B4-BE49-F238E27FC236}">
                <a16:creationId xmlns:a16="http://schemas.microsoft.com/office/drawing/2014/main" id="{507AC98F-A181-473D-9D73-CB3375ECE6A3}"/>
              </a:ext>
            </a:extLst>
          </p:cNvPr>
          <p:cNvSpPr>
            <a:spLocks noGrp="1"/>
          </p:cNvSpPr>
          <p:nvPr>
            <p:ph type="body" sz="quarter" idx="12"/>
          </p:nvPr>
        </p:nvSpPr>
        <p:spPr>
          <a:xfrm>
            <a:off x="1878398" y="1927010"/>
            <a:ext cx="3008697" cy="612304"/>
          </a:xfrm>
        </p:spPr>
        <p:txBody>
          <a:bodyPr/>
          <a:lstStyle/>
          <a:p>
            <a:r>
              <a:rPr lang="en-US" dirty="0"/>
              <a:t>DM, discharge with PICC</a:t>
            </a:r>
          </a:p>
        </p:txBody>
      </p:sp>
      <p:sp>
        <p:nvSpPr>
          <p:cNvPr id="34" name="Google Shape;500;p57">
            <a:extLst>
              <a:ext uri="{FF2B5EF4-FFF2-40B4-BE49-F238E27FC236}">
                <a16:creationId xmlns:a16="http://schemas.microsoft.com/office/drawing/2014/main" id="{2C1855AD-5CC5-4DBB-B2BC-69DD6CA07433}"/>
              </a:ext>
            </a:extLst>
          </p:cNvPr>
          <p:cNvSpPr txBox="1"/>
          <p:nvPr/>
        </p:nvSpPr>
        <p:spPr>
          <a:xfrm>
            <a:off x="5730903" y="958712"/>
            <a:ext cx="6098697" cy="1125295"/>
          </a:xfrm>
          <a:prstGeom prst="rect">
            <a:avLst/>
          </a:prstGeom>
          <a:noFill/>
          <a:ln>
            <a:noFill/>
          </a:ln>
        </p:spPr>
        <p:txBody>
          <a:bodyPr spcFirstLastPara="1" wrap="square" lIns="91440" tIns="34275" rIns="91425" bIns="34275" anchor="t" anchorCtr="0">
            <a:noAutofit/>
          </a:bodyPr>
          <a:lstStyle/>
          <a:p>
            <a:pPr marR="0" lvl="0" algn="l" rtl="0">
              <a:lnSpc>
                <a:spcPct val="114000"/>
              </a:lnSpc>
              <a:spcBef>
                <a:spcPts val="0"/>
              </a:spcBef>
              <a:spcAft>
                <a:spcPts val="0"/>
              </a:spcAft>
              <a:buClr>
                <a:schemeClr val="dk2"/>
              </a:buClr>
              <a:buSzPts val="2400"/>
              <a:buFont typeface="Arial"/>
              <a:buNone/>
            </a:pPr>
            <a:r>
              <a:rPr lang="en-US" sz="1200" i="0" u="none" strike="noStrike" cap="none" dirty="0">
                <a:solidFill>
                  <a:schemeClr val="dk1"/>
                </a:solidFill>
                <a:ea typeface="Arial"/>
                <a:cs typeface="Arial"/>
                <a:sym typeface="Arial"/>
              </a:rPr>
              <a:t>Read the case study provided, then refer to the case study to answer the question.</a:t>
            </a:r>
          </a:p>
          <a:p>
            <a:pPr lvl="0">
              <a:lnSpc>
                <a:spcPct val="114000"/>
              </a:lnSpc>
              <a:buClr>
                <a:schemeClr val="dk2"/>
              </a:buClr>
              <a:buSzPts val="2400"/>
            </a:pPr>
            <a:r>
              <a:rPr lang="en-US" sz="1200" dirty="0">
                <a:solidFill>
                  <a:schemeClr val="dk1"/>
                </a:solidFill>
                <a:ea typeface="Arial"/>
                <a:cs typeface="Arial"/>
                <a:sym typeface="Arial"/>
              </a:rPr>
              <a:t>Highlight the significant assessment findings that should be reported to the health care provider following the assessment?</a:t>
            </a:r>
            <a:endParaRPr lang="en-US" sz="1200" i="0" u="none" strike="noStrike" cap="none" dirty="0">
              <a:solidFill>
                <a:schemeClr val="dk1"/>
              </a:solidFill>
              <a:ea typeface="Arial"/>
              <a:cs typeface="Arial"/>
              <a:sym typeface="Arial"/>
            </a:endParaRPr>
          </a:p>
          <a:p>
            <a:pPr marR="0" lvl="0" algn="l" rtl="0">
              <a:lnSpc>
                <a:spcPct val="114000"/>
              </a:lnSpc>
              <a:spcBef>
                <a:spcPts val="0"/>
              </a:spcBef>
              <a:spcAft>
                <a:spcPts val="0"/>
              </a:spcAft>
              <a:buClr>
                <a:schemeClr val="dk2"/>
              </a:buClr>
              <a:buSzPts val="2400"/>
              <a:buFont typeface="Arial"/>
              <a:buNone/>
            </a:pPr>
            <a:endParaRPr lang="en-US" sz="1200" b="1" i="0" u="none" strike="noStrike" cap="none" dirty="0">
              <a:solidFill>
                <a:schemeClr val="dk1"/>
              </a:solidFill>
              <a:ea typeface="Arial"/>
              <a:cs typeface="Arial"/>
              <a:sym typeface="Arial"/>
            </a:endParaRPr>
          </a:p>
          <a:p>
            <a:pPr marR="0" lvl="0" algn="l" rtl="0">
              <a:lnSpc>
                <a:spcPct val="114000"/>
              </a:lnSpc>
              <a:spcBef>
                <a:spcPts val="0"/>
              </a:spcBef>
              <a:spcAft>
                <a:spcPts val="0"/>
              </a:spcAft>
              <a:buClr>
                <a:schemeClr val="dk2"/>
              </a:buClr>
              <a:buSzPts val="2400"/>
              <a:buFont typeface="Arial"/>
              <a:buNone/>
            </a:pPr>
            <a:r>
              <a:rPr lang="en-US" sz="1200" b="1" i="0" u="none" strike="noStrike" cap="none" dirty="0">
                <a:solidFill>
                  <a:schemeClr val="dk1"/>
                </a:solidFill>
                <a:ea typeface="Arial"/>
                <a:cs typeface="Arial"/>
                <a:sym typeface="Arial"/>
              </a:rPr>
              <a:t>Vital Signs:</a:t>
            </a:r>
            <a:br>
              <a:rPr lang="en-US" sz="825" b="1" i="0" u="none" strike="noStrike" cap="none" dirty="0">
                <a:solidFill>
                  <a:schemeClr val="dk1"/>
                </a:solidFill>
                <a:latin typeface="Arial"/>
                <a:ea typeface="Arial"/>
                <a:cs typeface="Arial"/>
                <a:sym typeface="Arial"/>
              </a:rPr>
            </a:br>
            <a:endParaRPr sz="825" b="1" i="0" u="none" strike="noStrike" cap="none" dirty="0">
              <a:solidFill>
                <a:schemeClr val="dk1"/>
              </a:solidFill>
              <a:latin typeface="Arial"/>
              <a:ea typeface="Arial"/>
              <a:cs typeface="Arial"/>
              <a:sym typeface="Arial"/>
            </a:endParaRPr>
          </a:p>
        </p:txBody>
      </p:sp>
      <p:graphicFrame>
        <p:nvGraphicFramePr>
          <p:cNvPr id="35" name="Google Shape;503;p57">
            <a:extLst>
              <a:ext uri="{FF2B5EF4-FFF2-40B4-BE49-F238E27FC236}">
                <a16:creationId xmlns:a16="http://schemas.microsoft.com/office/drawing/2014/main" id="{A78FBA51-DF49-4EE2-A852-FC645A2EFC19}"/>
              </a:ext>
            </a:extLst>
          </p:cNvPr>
          <p:cNvGraphicFramePr/>
          <p:nvPr>
            <p:extLst>
              <p:ext uri="{D42A27DB-BD31-4B8C-83A1-F6EECF244321}">
                <p14:modId xmlns:p14="http://schemas.microsoft.com/office/powerpoint/2010/main" val="3309643056"/>
              </p:ext>
            </p:extLst>
          </p:nvPr>
        </p:nvGraphicFramePr>
        <p:xfrm>
          <a:off x="5824502" y="2084007"/>
          <a:ext cx="4788297" cy="1668780"/>
        </p:xfrm>
        <a:graphic>
          <a:graphicData uri="http://schemas.openxmlformats.org/drawingml/2006/table">
            <a:tbl>
              <a:tblPr firstRow="1" bandRow="1">
                <a:noFill/>
              </a:tblPr>
              <a:tblGrid>
                <a:gridCol w="2139281">
                  <a:extLst>
                    <a:ext uri="{9D8B030D-6E8A-4147-A177-3AD203B41FA5}">
                      <a16:colId xmlns:a16="http://schemas.microsoft.com/office/drawing/2014/main" val="20000"/>
                    </a:ext>
                  </a:extLst>
                </a:gridCol>
                <a:gridCol w="2649016">
                  <a:extLst>
                    <a:ext uri="{9D8B030D-6E8A-4147-A177-3AD203B41FA5}">
                      <a16:colId xmlns:a16="http://schemas.microsoft.com/office/drawing/2014/main" val="20001"/>
                    </a:ext>
                  </a:extLst>
                </a:gridCol>
              </a:tblGrid>
              <a:tr h="198125">
                <a:tc>
                  <a:txBody>
                    <a:bodyPr/>
                    <a:lstStyle/>
                    <a:p>
                      <a:pPr marL="0" marR="0" lvl="0" indent="0" algn="l" rtl="0">
                        <a:lnSpc>
                          <a:spcPct val="100000"/>
                        </a:lnSpc>
                        <a:spcBef>
                          <a:spcPts val="0"/>
                        </a:spcBef>
                        <a:spcAft>
                          <a:spcPts val="0"/>
                        </a:spcAft>
                        <a:buNone/>
                      </a:pPr>
                      <a:r>
                        <a:rPr lang="en-US" sz="1200" b="0" i="0" u="sng" strike="noStrike" cap="none" dirty="0">
                          <a:solidFill>
                            <a:srgbClr val="000000"/>
                          </a:solidFill>
                          <a:latin typeface="+mn-lt"/>
                          <a:ea typeface="Arial"/>
                          <a:cs typeface="Arial"/>
                          <a:sym typeface="Arial"/>
                        </a:rPr>
                        <a:t>Parameter</a:t>
                      </a:r>
                      <a:endParaRPr sz="1200" b="0" i="0" u="sng" strike="noStrike" cap="none" dirty="0">
                        <a:solidFill>
                          <a:srgbClr val="000000"/>
                        </a:solidFill>
                        <a:latin typeface="+mn-lt"/>
                        <a:ea typeface="Arial"/>
                        <a:cs typeface="Arial"/>
                        <a:sym typeface="Arial"/>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BFED9"/>
                    </a:solidFill>
                  </a:tcPr>
                </a:tc>
                <a:tc>
                  <a:txBody>
                    <a:bodyPr/>
                    <a:lstStyle/>
                    <a:p>
                      <a:pPr marL="0" marR="0" lvl="0" indent="0" algn="l" rtl="0">
                        <a:lnSpc>
                          <a:spcPct val="100000"/>
                        </a:lnSpc>
                        <a:spcBef>
                          <a:spcPts val="0"/>
                        </a:spcBef>
                        <a:spcAft>
                          <a:spcPts val="0"/>
                        </a:spcAft>
                        <a:buNone/>
                      </a:pPr>
                      <a:r>
                        <a:rPr lang="en-US" sz="1200" u="sng" strike="noStrike" cap="none" dirty="0">
                          <a:latin typeface="+mn-lt"/>
                        </a:rPr>
                        <a:t>Result</a:t>
                      </a:r>
                      <a:endParaRPr sz="1200" u="sng"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BFED9"/>
                    </a:solidFill>
                  </a:tcPr>
                </a:tc>
                <a:extLst>
                  <a:ext uri="{0D108BD9-81ED-4DB2-BD59-A6C34878D82A}">
                    <a16:rowId xmlns:a16="http://schemas.microsoft.com/office/drawing/2014/main" val="10000"/>
                  </a:ext>
                </a:extLst>
              </a:tr>
              <a:tr h="198125">
                <a:tc>
                  <a:txBody>
                    <a:bodyPr/>
                    <a:lstStyle/>
                    <a:p>
                      <a:pPr marL="0" marR="0" lvl="0" indent="0" algn="l" rtl="0">
                        <a:lnSpc>
                          <a:spcPct val="100000"/>
                        </a:lnSpc>
                        <a:spcBef>
                          <a:spcPts val="0"/>
                        </a:spcBef>
                        <a:spcAft>
                          <a:spcPts val="0"/>
                        </a:spcAft>
                        <a:buNone/>
                      </a:pPr>
                      <a:r>
                        <a:rPr lang="en-US" sz="1200" u="none" strike="noStrike" cap="none" dirty="0">
                          <a:latin typeface="+mn-lt"/>
                        </a:rPr>
                        <a:t>Heart rate</a:t>
                      </a: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108, regular</a:t>
                      </a:r>
                      <a:endParaRPr sz="1200" b="0" i="0" u="none" strike="noStrike" cap="none" dirty="0">
                        <a:solidFill>
                          <a:srgbClr val="000000"/>
                        </a:solidFill>
                        <a:latin typeface="+mn-lt"/>
                        <a:ea typeface="Arial"/>
                        <a:cs typeface="Arial"/>
                        <a:sym typeface="Arial"/>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98125">
                <a:tc>
                  <a:txBody>
                    <a:bodyPr/>
                    <a:lstStyle/>
                    <a:p>
                      <a:pPr marL="0" marR="0" lvl="0" indent="0" algn="l" rtl="0">
                        <a:lnSpc>
                          <a:spcPct val="100000"/>
                        </a:lnSpc>
                        <a:spcBef>
                          <a:spcPts val="0"/>
                        </a:spcBef>
                        <a:spcAft>
                          <a:spcPts val="0"/>
                        </a:spcAft>
                        <a:buNone/>
                      </a:pPr>
                      <a:r>
                        <a:rPr lang="en-US" sz="1200" u="none" strike="noStrike" cap="none" dirty="0">
                          <a:latin typeface="+mn-lt"/>
                        </a:rPr>
                        <a:t>SpO</a:t>
                      </a:r>
                      <a:r>
                        <a:rPr lang="en-US" sz="1200" u="none" strike="noStrike" cap="none" baseline="-25000" dirty="0">
                          <a:latin typeface="+mn-lt"/>
                        </a:rPr>
                        <a:t>2</a:t>
                      </a:r>
                      <a:endParaRPr sz="1200" u="none" strike="noStrike" cap="none" baseline="-25000"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88% on RA</a:t>
                      </a: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198125">
                <a:tc>
                  <a:txBody>
                    <a:bodyPr/>
                    <a:lstStyle/>
                    <a:p>
                      <a:pPr marL="0" marR="0" lvl="0" indent="0" algn="l" rtl="0">
                        <a:lnSpc>
                          <a:spcPct val="100000"/>
                        </a:lnSpc>
                        <a:spcBef>
                          <a:spcPts val="0"/>
                        </a:spcBef>
                        <a:spcAft>
                          <a:spcPts val="0"/>
                        </a:spcAft>
                        <a:buNone/>
                      </a:pPr>
                      <a:r>
                        <a:rPr lang="en-US" sz="1200" u="none" strike="noStrike" cap="none" dirty="0">
                          <a:latin typeface="+mn-lt"/>
                        </a:rPr>
                        <a:t>Blood pressure</a:t>
                      </a: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92/56 mm Hg</a:t>
                      </a:r>
                      <a:endParaRPr sz="1200" b="0" i="0" u="none" strike="noStrike" cap="none" dirty="0">
                        <a:solidFill>
                          <a:srgbClr val="000000"/>
                        </a:solidFill>
                        <a:latin typeface="+mn-lt"/>
                        <a:ea typeface="Arial"/>
                        <a:cs typeface="Arial"/>
                        <a:sym typeface="Arial"/>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198125">
                <a:tc>
                  <a:txBody>
                    <a:bodyPr/>
                    <a:lstStyle/>
                    <a:p>
                      <a:pPr marL="0" marR="0" lvl="0" indent="0" algn="l" rtl="0">
                        <a:lnSpc>
                          <a:spcPct val="100000"/>
                        </a:lnSpc>
                        <a:spcBef>
                          <a:spcPts val="0"/>
                        </a:spcBef>
                        <a:spcAft>
                          <a:spcPts val="0"/>
                        </a:spcAft>
                        <a:buNone/>
                      </a:pPr>
                      <a:r>
                        <a:rPr lang="en-US" sz="1200" u="none" strike="noStrike" cap="none" dirty="0">
                          <a:latin typeface="+mn-lt"/>
                        </a:rPr>
                        <a:t>Oral temperature</a:t>
                      </a: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101 °F (38.3 °C)</a:t>
                      </a: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198125">
                <a:tc>
                  <a:txBody>
                    <a:bodyPr/>
                    <a:lstStyle/>
                    <a:p>
                      <a:pPr marL="0" marR="0" lvl="0" indent="0" algn="l" rtl="0">
                        <a:lnSpc>
                          <a:spcPct val="100000"/>
                        </a:lnSpc>
                        <a:spcBef>
                          <a:spcPts val="0"/>
                        </a:spcBef>
                        <a:spcAft>
                          <a:spcPts val="0"/>
                        </a:spcAft>
                        <a:buNone/>
                      </a:pPr>
                      <a:r>
                        <a:rPr lang="en-US" sz="1200" u="none" strike="noStrike" cap="none" dirty="0">
                          <a:latin typeface="+mn-lt"/>
                        </a:rPr>
                        <a:t>Respiratory rate</a:t>
                      </a: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28/minute</a:t>
                      </a:r>
                      <a:endParaRPr sz="1200" u="none" strike="noStrike" cap="none"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293634076"/>
                  </a:ext>
                </a:extLst>
              </a:tr>
            </a:tbl>
          </a:graphicData>
        </a:graphic>
      </p:graphicFrame>
      <p:sp>
        <p:nvSpPr>
          <p:cNvPr id="10" name="Google Shape;499;p57">
            <a:extLst>
              <a:ext uri="{FF2B5EF4-FFF2-40B4-BE49-F238E27FC236}">
                <a16:creationId xmlns:a16="http://schemas.microsoft.com/office/drawing/2014/main" id="{C74715FF-F7A8-416B-90B5-3295C163EB1F}"/>
              </a:ext>
            </a:extLst>
          </p:cNvPr>
          <p:cNvSpPr/>
          <p:nvPr/>
        </p:nvSpPr>
        <p:spPr>
          <a:xfrm>
            <a:off x="3873303" y="4374485"/>
            <a:ext cx="878698" cy="194872"/>
          </a:xfrm>
          <a:prstGeom prst="rect">
            <a:avLst/>
          </a:prstGeom>
          <a:solidFill>
            <a:srgbClr val="FFFF00">
              <a:alpha val="40000"/>
            </a:srgbClr>
          </a:solidFill>
          <a:ln>
            <a:noFill/>
          </a:ln>
          <a:effectLst>
            <a:outerShdw blurRad="50800" dist="50800" dir="5400000" algn="ctr" rotWithShape="0">
              <a:srgbClr val="000000">
                <a:alpha val="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dirty="0">
              <a:solidFill>
                <a:schemeClr val="lt1"/>
              </a:solidFill>
              <a:latin typeface="Arial"/>
              <a:ea typeface="Arial"/>
              <a:cs typeface="Arial"/>
              <a:sym typeface="Arial"/>
            </a:endParaRPr>
          </a:p>
        </p:txBody>
      </p:sp>
      <p:sp>
        <p:nvSpPr>
          <p:cNvPr id="11" name="Google Shape;499;p57">
            <a:extLst>
              <a:ext uri="{FF2B5EF4-FFF2-40B4-BE49-F238E27FC236}">
                <a16:creationId xmlns:a16="http://schemas.microsoft.com/office/drawing/2014/main" id="{D1FA4DEC-0513-4EB5-A7A3-D321F50750EE}"/>
              </a:ext>
            </a:extLst>
          </p:cNvPr>
          <p:cNvSpPr/>
          <p:nvPr/>
        </p:nvSpPr>
        <p:spPr>
          <a:xfrm>
            <a:off x="1965600" y="4557019"/>
            <a:ext cx="2786401" cy="194872"/>
          </a:xfrm>
          <a:prstGeom prst="rect">
            <a:avLst/>
          </a:prstGeom>
          <a:solidFill>
            <a:srgbClr val="FFFF00">
              <a:alpha val="40000"/>
            </a:srgbClr>
          </a:solidFill>
          <a:ln>
            <a:noFill/>
          </a:ln>
          <a:effectLst>
            <a:outerShdw blurRad="50800" dist="50800" dir="5400000" algn="ctr" rotWithShape="0">
              <a:srgbClr val="000000">
                <a:alpha val="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dirty="0">
              <a:solidFill>
                <a:schemeClr val="lt1"/>
              </a:solidFill>
              <a:latin typeface="Arial"/>
              <a:ea typeface="Arial"/>
              <a:cs typeface="Arial"/>
              <a:sym typeface="Arial"/>
            </a:endParaRPr>
          </a:p>
        </p:txBody>
      </p:sp>
      <p:sp>
        <p:nvSpPr>
          <p:cNvPr id="12" name="Google Shape;499;p57">
            <a:extLst>
              <a:ext uri="{FF2B5EF4-FFF2-40B4-BE49-F238E27FC236}">
                <a16:creationId xmlns:a16="http://schemas.microsoft.com/office/drawing/2014/main" id="{B93C0C23-22D6-44E2-89BF-6591E5232FED}"/>
              </a:ext>
            </a:extLst>
          </p:cNvPr>
          <p:cNvSpPr/>
          <p:nvPr/>
        </p:nvSpPr>
        <p:spPr>
          <a:xfrm>
            <a:off x="1965600" y="4715309"/>
            <a:ext cx="518400" cy="219115"/>
          </a:xfrm>
          <a:prstGeom prst="rect">
            <a:avLst/>
          </a:prstGeom>
          <a:solidFill>
            <a:srgbClr val="FFFF00">
              <a:alpha val="40000"/>
            </a:srgbClr>
          </a:solidFill>
          <a:ln>
            <a:noFill/>
          </a:ln>
          <a:effectLst>
            <a:outerShdw blurRad="50800" dist="50800" dir="5400000" algn="ctr" rotWithShape="0">
              <a:srgbClr val="000000">
                <a:alpha val="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dirty="0">
              <a:solidFill>
                <a:schemeClr val="lt1"/>
              </a:solidFill>
              <a:latin typeface="Arial"/>
              <a:ea typeface="Arial"/>
              <a:cs typeface="Arial"/>
              <a:sym typeface="Arial"/>
            </a:endParaRPr>
          </a:p>
        </p:txBody>
      </p:sp>
      <p:sp>
        <p:nvSpPr>
          <p:cNvPr id="13" name="Google Shape;499;p57">
            <a:extLst>
              <a:ext uri="{FF2B5EF4-FFF2-40B4-BE49-F238E27FC236}">
                <a16:creationId xmlns:a16="http://schemas.microsoft.com/office/drawing/2014/main" id="{6D5C5C3C-2F98-4B78-9650-689642DD1778}"/>
              </a:ext>
            </a:extLst>
          </p:cNvPr>
          <p:cNvSpPr/>
          <p:nvPr/>
        </p:nvSpPr>
        <p:spPr>
          <a:xfrm>
            <a:off x="2833199" y="4883807"/>
            <a:ext cx="1918802" cy="194872"/>
          </a:xfrm>
          <a:prstGeom prst="rect">
            <a:avLst/>
          </a:prstGeom>
          <a:solidFill>
            <a:srgbClr val="FFFF00">
              <a:alpha val="40000"/>
            </a:srgbClr>
          </a:solidFill>
          <a:ln>
            <a:noFill/>
          </a:ln>
          <a:effectLst>
            <a:outerShdw blurRad="50800" dist="50800" dir="5400000" algn="ctr" rotWithShape="0">
              <a:srgbClr val="000000">
                <a:alpha val="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dirty="0">
              <a:solidFill>
                <a:schemeClr val="lt1"/>
              </a:solidFill>
              <a:latin typeface="Arial"/>
              <a:ea typeface="Arial"/>
              <a:cs typeface="Arial"/>
              <a:sym typeface="Arial"/>
            </a:endParaRPr>
          </a:p>
        </p:txBody>
      </p:sp>
      <p:sp>
        <p:nvSpPr>
          <p:cNvPr id="14" name="Google Shape;499;p57">
            <a:extLst>
              <a:ext uri="{FF2B5EF4-FFF2-40B4-BE49-F238E27FC236}">
                <a16:creationId xmlns:a16="http://schemas.microsoft.com/office/drawing/2014/main" id="{4645A317-DCF1-4F62-9DB2-A76FC02B042D}"/>
              </a:ext>
            </a:extLst>
          </p:cNvPr>
          <p:cNvSpPr/>
          <p:nvPr/>
        </p:nvSpPr>
        <p:spPr>
          <a:xfrm>
            <a:off x="2922309" y="5190558"/>
            <a:ext cx="1829692" cy="194872"/>
          </a:xfrm>
          <a:prstGeom prst="rect">
            <a:avLst/>
          </a:prstGeom>
          <a:solidFill>
            <a:srgbClr val="FFFF00">
              <a:alpha val="40000"/>
            </a:srgbClr>
          </a:solidFill>
          <a:ln>
            <a:noFill/>
          </a:ln>
          <a:effectLst>
            <a:outerShdw blurRad="50800" dist="50800" dir="5400000" algn="ctr" rotWithShape="0">
              <a:srgbClr val="000000">
                <a:alpha val="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dirty="0">
              <a:solidFill>
                <a:schemeClr val="lt1"/>
              </a:solidFill>
              <a:latin typeface="Arial"/>
              <a:ea typeface="Arial"/>
              <a:cs typeface="Arial"/>
              <a:sym typeface="Arial"/>
            </a:endParaRPr>
          </a:p>
        </p:txBody>
      </p:sp>
      <p:sp>
        <p:nvSpPr>
          <p:cNvPr id="15" name="Google Shape;499;p57">
            <a:extLst>
              <a:ext uri="{FF2B5EF4-FFF2-40B4-BE49-F238E27FC236}">
                <a16:creationId xmlns:a16="http://schemas.microsoft.com/office/drawing/2014/main" id="{5A5D1EED-ECC7-454D-8FA6-18C63A32FA24}"/>
              </a:ext>
            </a:extLst>
          </p:cNvPr>
          <p:cNvSpPr/>
          <p:nvPr/>
        </p:nvSpPr>
        <p:spPr>
          <a:xfrm>
            <a:off x="1954502" y="5361693"/>
            <a:ext cx="2653199" cy="194872"/>
          </a:xfrm>
          <a:prstGeom prst="rect">
            <a:avLst/>
          </a:prstGeom>
          <a:solidFill>
            <a:srgbClr val="FFFF00">
              <a:alpha val="40000"/>
            </a:srgbClr>
          </a:solidFill>
          <a:ln>
            <a:noFill/>
          </a:ln>
          <a:effectLst>
            <a:outerShdw blurRad="50800" dist="50800" dir="5400000" algn="ctr" rotWithShape="0">
              <a:srgbClr val="000000">
                <a:alpha val="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20102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5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10" grpId="0" animBg="1"/>
      <p:bldP spid="11" grpId="0" animBg="1"/>
      <p:bldP spid="12" grpId="0" animBg="1"/>
      <p:bldP spid="13" grpId="0" animBg="1"/>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Placeholder 27">
            <a:extLst>
              <a:ext uri="{FF2B5EF4-FFF2-40B4-BE49-F238E27FC236}">
                <a16:creationId xmlns:a16="http://schemas.microsoft.com/office/drawing/2014/main" id="{0BA2DDA1-812E-489D-B898-F2D6D5A39C5D}"/>
              </a:ext>
            </a:extLst>
          </p:cNvPr>
          <p:cNvSpPr>
            <a:spLocks noGrp="1"/>
          </p:cNvSpPr>
          <p:nvPr>
            <p:ph type="body" sz="quarter" idx="10"/>
          </p:nvPr>
        </p:nvSpPr>
        <p:spPr>
          <a:xfrm>
            <a:off x="1878399" y="2866769"/>
            <a:ext cx="3008698" cy="2860588"/>
          </a:xfrm>
        </p:spPr>
        <p:txBody>
          <a:bodyPr/>
          <a:lstStyle/>
          <a:p>
            <a:r>
              <a:rPr lang="en-US" dirty="0"/>
              <a:t>A 45-year-old female client with a diagnosis of diabetes mellitus type 2 and osteomyelitis is preparing for discharge following debridement of a right foot ulcer and several days of IV vancomycin infusion. The client is scheduled to be discharged with a peripherally inserted central catheter (PICC) in the left antecubital space so she can continue to receive intravenous antibiotics at home. The client is awake and confused and reports feeling anxious and “a little short of breath.” Lungs are clear to auscultation. The client reports pain at the surgical site of 6/10. The right foot dressing and PICC dressing are dry and intact. Oral and IV intake for the past 24 hours: 2200 mL. Urine output: 420 mL.</a:t>
            </a:r>
          </a:p>
        </p:txBody>
      </p:sp>
      <p:sp>
        <p:nvSpPr>
          <p:cNvPr id="29" name="Text Placeholder 28">
            <a:extLst>
              <a:ext uri="{FF2B5EF4-FFF2-40B4-BE49-F238E27FC236}">
                <a16:creationId xmlns:a16="http://schemas.microsoft.com/office/drawing/2014/main" id="{49E89037-1C7E-4E17-B74E-8350D1E90F82}"/>
              </a:ext>
            </a:extLst>
          </p:cNvPr>
          <p:cNvSpPr>
            <a:spLocks noGrp="1"/>
          </p:cNvSpPr>
          <p:nvPr>
            <p:ph type="body" sz="quarter" idx="11"/>
          </p:nvPr>
        </p:nvSpPr>
        <p:spPr>
          <a:xfrm>
            <a:off x="1878399" y="1433513"/>
            <a:ext cx="3008698" cy="345860"/>
          </a:xfrm>
        </p:spPr>
        <p:txBody>
          <a:bodyPr/>
          <a:lstStyle/>
          <a:p>
            <a:r>
              <a:rPr lang="en-US" dirty="0"/>
              <a:t>Case Study:</a:t>
            </a:r>
          </a:p>
        </p:txBody>
      </p:sp>
      <p:sp>
        <p:nvSpPr>
          <p:cNvPr id="30" name="Text Placeholder 29">
            <a:extLst>
              <a:ext uri="{FF2B5EF4-FFF2-40B4-BE49-F238E27FC236}">
                <a16:creationId xmlns:a16="http://schemas.microsoft.com/office/drawing/2014/main" id="{507AC98F-A181-473D-9D73-CB3375ECE6A3}"/>
              </a:ext>
            </a:extLst>
          </p:cNvPr>
          <p:cNvSpPr>
            <a:spLocks noGrp="1"/>
          </p:cNvSpPr>
          <p:nvPr>
            <p:ph type="body" sz="quarter" idx="12"/>
          </p:nvPr>
        </p:nvSpPr>
        <p:spPr>
          <a:xfrm>
            <a:off x="1878398" y="1927010"/>
            <a:ext cx="3008697" cy="612304"/>
          </a:xfrm>
        </p:spPr>
        <p:txBody>
          <a:bodyPr/>
          <a:lstStyle/>
          <a:p>
            <a:r>
              <a:rPr lang="en-US" dirty="0"/>
              <a:t>DM, discharge with PICC</a:t>
            </a:r>
          </a:p>
        </p:txBody>
      </p:sp>
      <p:sp>
        <p:nvSpPr>
          <p:cNvPr id="5" name="Shape 237">
            <a:extLst>
              <a:ext uri="{FF2B5EF4-FFF2-40B4-BE49-F238E27FC236}">
                <a16:creationId xmlns:a16="http://schemas.microsoft.com/office/drawing/2014/main" id="{7CB1E43D-7794-41FE-B61F-F3A3D708A76A}"/>
              </a:ext>
            </a:extLst>
          </p:cNvPr>
          <p:cNvSpPr txBox="1">
            <a:spLocks/>
          </p:cNvSpPr>
          <p:nvPr/>
        </p:nvSpPr>
        <p:spPr bwMode="auto">
          <a:xfrm>
            <a:off x="6330525" y="1019958"/>
            <a:ext cx="4318082" cy="77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25" tIns="34275" rIns="91425" bIns="34275" numCol="1" anchor="t" anchorCtr="0" compatLnSpc="1">
            <a:prstTxWarp prst="textNoShape">
              <a:avLst/>
            </a:prstTxWarp>
            <a:noAutofit/>
          </a:bodyPr>
          <a:lstStyle>
            <a:defPPr marR="0" lvl="0" algn="l" rtl="0">
              <a:lnSpc>
                <a:spcPct val="100000"/>
              </a:lnSpc>
              <a:spcBef>
                <a:spcPts val="0"/>
              </a:spcBef>
              <a:spcAft>
                <a:spcPts val="0"/>
              </a:spcAft>
            </a:defPPr>
            <a:lvl1pPr marL="0" marR="0" lvl="0" indent="0" algn="l" rtl="0" eaLnBrk="0" fontAlgn="base" hangingPunct="0">
              <a:lnSpc>
                <a:spcPct val="90000"/>
              </a:lnSpc>
              <a:spcBef>
                <a:spcPts val="10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1pPr>
            <a:lvl2pPr marL="457189" marR="0" lvl="1"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2pPr>
            <a:lvl3pPr marL="914377" marR="0" lvl="2"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3pPr>
            <a:lvl4pPr marL="1371566" marR="0" lvl="3"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4pPr>
            <a:lvl5pPr marL="1828754" marR="0" lvl="4"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5pPr>
            <a:lvl6pPr marL="2514537" marR="0" lvl="5"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726" marR="0" lvl="6"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8914" marR="0" lvl="7"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103" marR="0" lvl="8"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pPr eaLnBrk="1" fontAlgn="auto" hangingPunct="1">
              <a:lnSpc>
                <a:spcPct val="114000"/>
              </a:lnSpc>
              <a:spcBef>
                <a:spcPts val="0"/>
              </a:spcBef>
              <a:spcAft>
                <a:spcPts val="0"/>
              </a:spcAft>
              <a:buClr>
                <a:schemeClr val="accent6"/>
              </a:buClr>
              <a:defRPr/>
            </a:pPr>
            <a:r>
              <a:rPr lang="en-US" sz="1200" kern="0" dirty="0">
                <a:solidFill>
                  <a:srgbClr val="000000"/>
                </a:solidFill>
                <a:latin typeface="+mn-lt"/>
              </a:rPr>
              <a:t>Select the 3 laboratory findings that are significant for the development of sepsis. Choose only the findings that are significant.</a:t>
            </a:r>
            <a:endParaRPr lang="en-US" sz="825" kern="0" dirty="0">
              <a:solidFill>
                <a:schemeClr val="tx1"/>
              </a:solidFill>
              <a:latin typeface="+mn-lt"/>
            </a:endParaRPr>
          </a:p>
        </p:txBody>
      </p:sp>
      <p:sp>
        <p:nvSpPr>
          <p:cNvPr id="7" name="Shape 298">
            <a:extLst>
              <a:ext uri="{FF2B5EF4-FFF2-40B4-BE49-F238E27FC236}">
                <a16:creationId xmlns:a16="http://schemas.microsoft.com/office/drawing/2014/main" id="{1EEE004F-AD31-469E-A35B-D34A380A8438}"/>
              </a:ext>
            </a:extLst>
          </p:cNvPr>
          <p:cNvSpPr>
            <a:spLocks noChangeArrowheads="1"/>
          </p:cNvSpPr>
          <p:nvPr/>
        </p:nvSpPr>
        <p:spPr bwMode="auto">
          <a:xfrm>
            <a:off x="6584904" y="3079349"/>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8" name="Shape 297">
            <a:extLst>
              <a:ext uri="{FF2B5EF4-FFF2-40B4-BE49-F238E27FC236}">
                <a16:creationId xmlns:a16="http://schemas.microsoft.com/office/drawing/2014/main" id="{8F230321-BC7A-4947-A817-81B2BF290FD3}"/>
              </a:ext>
            </a:extLst>
          </p:cNvPr>
          <p:cNvSpPr>
            <a:spLocks noChangeArrowheads="1"/>
          </p:cNvSpPr>
          <p:nvPr/>
        </p:nvSpPr>
        <p:spPr bwMode="auto">
          <a:xfrm>
            <a:off x="6584904" y="2219083"/>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9" name="Shape 298">
            <a:extLst>
              <a:ext uri="{FF2B5EF4-FFF2-40B4-BE49-F238E27FC236}">
                <a16:creationId xmlns:a16="http://schemas.microsoft.com/office/drawing/2014/main" id="{77CDB444-FF0B-46F7-96B7-54C6C17E15A5}"/>
              </a:ext>
            </a:extLst>
          </p:cNvPr>
          <p:cNvSpPr>
            <a:spLocks noChangeArrowheads="1"/>
          </p:cNvSpPr>
          <p:nvPr/>
        </p:nvSpPr>
        <p:spPr bwMode="auto">
          <a:xfrm>
            <a:off x="6584904" y="2521835"/>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10" name="Shape 297">
            <a:extLst>
              <a:ext uri="{FF2B5EF4-FFF2-40B4-BE49-F238E27FC236}">
                <a16:creationId xmlns:a16="http://schemas.microsoft.com/office/drawing/2014/main" id="{A330ED09-8C40-48ED-B8E3-15929F02F74D}"/>
              </a:ext>
            </a:extLst>
          </p:cNvPr>
          <p:cNvSpPr>
            <a:spLocks noChangeArrowheads="1"/>
          </p:cNvSpPr>
          <p:nvPr/>
        </p:nvSpPr>
        <p:spPr bwMode="auto">
          <a:xfrm>
            <a:off x="6584904" y="2784872"/>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11" name="Shape 297">
            <a:extLst>
              <a:ext uri="{FF2B5EF4-FFF2-40B4-BE49-F238E27FC236}">
                <a16:creationId xmlns:a16="http://schemas.microsoft.com/office/drawing/2014/main" id="{95E3D0B5-5EB2-4920-85C9-71846AAF6F60}"/>
              </a:ext>
            </a:extLst>
          </p:cNvPr>
          <p:cNvSpPr>
            <a:spLocks noChangeArrowheads="1"/>
          </p:cNvSpPr>
          <p:nvPr/>
        </p:nvSpPr>
        <p:spPr bwMode="auto">
          <a:xfrm>
            <a:off x="6584903" y="3347073"/>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12" name="Shape 298">
            <a:extLst>
              <a:ext uri="{FF2B5EF4-FFF2-40B4-BE49-F238E27FC236}">
                <a16:creationId xmlns:a16="http://schemas.microsoft.com/office/drawing/2014/main" id="{2F4FE982-CEBE-4C14-92B9-5E4F68A73047}"/>
              </a:ext>
            </a:extLst>
          </p:cNvPr>
          <p:cNvSpPr>
            <a:spLocks noChangeArrowheads="1"/>
          </p:cNvSpPr>
          <p:nvPr/>
        </p:nvSpPr>
        <p:spPr bwMode="auto">
          <a:xfrm>
            <a:off x="6584904" y="3635307"/>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pic>
        <p:nvPicPr>
          <p:cNvPr id="15" name="Shape 310">
            <a:extLst>
              <a:ext uri="{FF2B5EF4-FFF2-40B4-BE49-F238E27FC236}">
                <a16:creationId xmlns:a16="http://schemas.microsoft.com/office/drawing/2014/main" id="{53199918-6CF9-4598-A9C9-CD11DC06C519}"/>
              </a:ext>
            </a:extLst>
          </p:cNvPr>
          <p:cNvPicPr preferRelativeResize="0">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489652" y="2664960"/>
            <a:ext cx="352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Google Shape;503;p57">
            <a:extLst>
              <a:ext uri="{FF2B5EF4-FFF2-40B4-BE49-F238E27FC236}">
                <a16:creationId xmlns:a16="http://schemas.microsoft.com/office/drawing/2014/main" id="{319895CD-50FA-4664-BA2D-3698ED98DD0D}"/>
              </a:ext>
            </a:extLst>
          </p:cNvPr>
          <p:cNvGraphicFramePr/>
          <p:nvPr>
            <p:extLst>
              <p:ext uri="{D42A27DB-BD31-4B8C-83A1-F6EECF244321}">
                <p14:modId xmlns:p14="http://schemas.microsoft.com/office/powerpoint/2010/main" val="991489454"/>
              </p:ext>
            </p:extLst>
          </p:nvPr>
        </p:nvGraphicFramePr>
        <p:xfrm>
          <a:off x="6454420" y="1893570"/>
          <a:ext cx="3445579" cy="1946910"/>
        </p:xfrm>
        <a:graphic>
          <a:graphicData uri="http://schemas.openxmlformats.org/drawingml/2006/table">
            <a:tbl>
              <a:tblPr firstRow="1" bandRow="1">
                <a:noFill/>
              </a:tblPr>
              <a:tblGrid>
                <a:gridCol w="435980">
                  <a:extLst>
                    <a:ext uri="{9D8B030D-6E8A-4147-A177-3AD203B41FA5}">
                      <a16:colId xmlns:a16="http://schemas.microsoft.com/office/drawing/2014/main" val="853620425"/>
                    </a:ext>
                  </a:extLst>
                </a:gridCol>
                <a:gridCol w="3009599">
                  <a:extLst>
                    <a:ext uri="{9D8B030D-6E8A-4147-A177-3AD203B41FA5}">
                      <a16:colId xmlns:a16="http://schemas.microsoft.com/office/drawing/2014/main" val="20000"/>
                    </a:ext>
                  </a:extLst>
                </a:gridCol>
              </a:tblGrid>
              <a:tr h="198125">
                <a:tc gridSpan="2">
                  <a:txBody>
                    <a:bodyPr/>
                    <a:lstStyle/>
                    <a:p>
                      <a:pPr marL="0" marR="0" lvl="0" indent="0" algn="ctr" rtl="0">
                        <a:lnSpc>
                          <a:spcPct val="100000"/>
                        </a:lnSpc>
                        <a:spcBef>
                          <a:spcPts val="0"/>
                        </a:spcBef>
                        <a:spcAft>
                          <a:spcPts val="0"/>
                        </a:spcAft>
                        <a:buNone/>
                      </a:pPr>
                      <a:r>
                        <a:rPr lang="en-US" sz="1200" b="1" i="0" u="none" strike="noStrike" cap="none" dirty="0">
                          <a:solidFill>
                            <a:srgbClr val="000000"/>
                          </a:solidFill>
                          <a:latin typeface="+mn-lt"/>
                          <a:ea typeface="Arial"/>
                          <a:cs typeface="Arial"/>
                          <a:sym typeface="Arial"/>
                        </a:rPr>
                        <a:t>Laboratory Result</a:t>
                      </a:r>
                      <a:endParaRPr sz="1200" b="1" i="0" u="none" strike="noStrike" cap="none" dirty="0">
                        <a:solidFill>
                          <a:srgbClr val="000000"/>
                        </a:solidFill>
                        <a:latin typeface="+mn-lt"/>
                        <a:ea typeface="Arial"/>
                        <a:cs typeface="Arial"/>
                        <a:sym typeface="Arial"/>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rgbClr val="FBFED9"/>
                    </a:solidFill>
                  </a:tcPr>
                </a:tc>
                <a:tc hMerge="1">
                  <a:txBody>
                    <a:bodyPr/>
                    <a:lstStyle/>
                    <a:p>
                      <a:pPr marL="0" marR="0" lvl="0" indent="0" algn="l" rtl="0">
                        <a:lnSpc>
                          <a:spcPct val="100000"/>
                        </a:lnSpc>
                        <a:spcBef>
                          <a:spcPts val="0"/>
                        </a:spcBef>
                        <a:spcAft>
                          <a:spcPts val="0"/>
                        </a:spcAft>
                        <a:buNone/>
                      </a:pPr>
                      <a:endParaRPr sz="1200" b="0" i="0" u="none" strike="noStrike" cap="none" dirty="0">
                        <a:solidFill>
                          <a:srgbClr val="000000"/>
                        </a:solidFill>
                        <a:latin typeface="+mn-lt"/>
                        <a:ea typeface="Arial"/>
                        <a:cs typeface="Arial"/>
                        <a:sym typeface="Arial"/>
                      </a:endParaRPr>
                    </a:p>
                  </a:txBody>
                  <a:tcPr marL="47625" marR="47625" marT="47625" marB="476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BFED9"/>
                    </a:solidFill>
                  </a:tcPr>
                </a:tc>
                <a:extLst>
                  <a:ext uri="{0D108BD9-81ED-4DB2-BD59-A6C34878D82A}">
                    <a16:rowId xmlns:a16="http://schemas.microsoft.com/office/drawing/2014/main" val="10000"/>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1.  Sodium 148 mEq/L (148 mmol/L)</a:t>
                      </a:r>
                      <a:endParaRPr sz="1200" u="none" strike="noStrike" cap="none"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98125">
                <a:tc>
                  <a:txBody>
                    <a:bodyPr/>
                    <a:lstStyle/>
                    <a:p>
                      <a:pPr marL="0" marR="0" lvl="0" indent="0" algn="l" rtl="0">
                        <a:lnSpc>
                          <a:spcPct val="100000"/>
                        </a:lnSpc>
                        <a:spcBef>
                          <a:spcPts val="0"/>
                        </a:spcBef>
                        <a:spcAft>
                          <a:spcPts val="0"/>
                        </a:spcAft>
                        <a:buNone/>
                      </a:pPr>
                      <a:endParaRPr sz="1200" u="none" strike="noStrike" cap="none" baseline="-25000"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nl-NL" sz="1200" u="none" strike="noStrike" cap="none" dirty="0">
                          <a:latin typeface="+mn-lt"/>
                        </a:rPr>
                        <a:t>2.  Potassium 4.8 mEq/L (4.8 mmol/L)</a:t>
                      </a:r>
                      <a:endParaRPr sz="1200" u="none" strike="noStrike" cap="none" baseline="-25000"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3.  Creatinine 1.8 mg/dL (159.1 µmol/L)</a:t>
                      </a:r>
                      <a:endParaRPr sz="1200" u="none" strike="noStrike" cap="none"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pt-BR" sz="1200" u="none" strike="noStrike" cap="none" dirty="0">
                          <a:latin typeface="+mn-lt"/>
                        </a:rPr>
                        <a:t>4.  Serum glucose 132 mg/dL (7.8 mmol/L)</a:t>
                      </a:r>
                      <a:endParaRPr sz="1200" u="none" strike="noStrike" cap="none"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5.  </a:t>
                      </a:r>
                      <a:r>
                        <a:rPr lang="pl-PL" sz="1200" u="none" strike="noStrike" cap="none" dirty="0">
                          <a:latin typeface="+mn-lt"/>
                        </a:rPr>
                        <a:t>WBC</a:t>
                      </a:r>
                      <a:r>
                        <a:rPr lang="en-US" sz="1200" u="none" strike="noStrike" cap="none" dirty="0">
                          <a:latin typeface="+mn-lt"/>
                        </a:rPr>
                        <a:t>s</a:t>
                      </a:r>
                      <a:r>
                        <a:rPr lang="pl-PL" sz="1200" u="none" strike="noStrike" cap="none" dirty="0">
                          <a:latin typeface="+mn-lt"/>
                        </a:rPr>
                        <a:t> 3,800/mm</a:t>
                      </a:r>
                      <a:r>
                        <a:rPr lang="pl-PL" sz="1200" u="none" strike="noStrike" cap="none" baseline="30000" dirty="0">
                          <a:latin typeface="+mn-lt"/>
                        </a:rPr>
                        <a:t>3</a:t>
                      </a:r>
                      <a:r>
                        <a:rPr lang="pl-PL" sz="1200" u="none" strike="noStrike" cap="none" dirty="0">
                          <a:latin typeface="+mn-lt"/>
                        </a:rPr>
                        <a:t> (3.8 X 10</a:t>
                      </a:r>
                      <a:r>
                        <a:rPr lang="pl-PL" sz="1200" u="none" strike="noStrike" cap="none" baseline="30000" dirty="0">
                          <a:latin typeface="+mn-lt"/>
                        </a:rPr>
                        <a:t>9</a:t>
                      </a:r>
                      <a:r>
                        <a:rPr lang="pl-PL" sz="1200" u="none" strike="noStrike" cap="none" dirty="0">
                          <a:latin typeface="+mn-lt"/>
                        </a:rPr>
                        <a:t>/L)</a:t>
                      </a:r>
                      <a:endParaRPr sz="1200" u="none" strike="noStrike" cap="none"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2540373641"/>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6.  Platelets 105,000/mm</a:t>
                      </a:r>
                      <a:r>
                        <a:rPr lang="en-US" sz="1200" u="none" strike="noStrike" cap="none" baseline="30000" dirty="0">
                          <a:latin typeface="+mn-lt"/>
                        </a:rPr>
                        <a:t>3</a:t>
                      </a:r>
                      <a:r>
                        <a:rPr lang="en-US" sz="1200" u="none" strike="noStrike" cap="none" dirty="0">
                          <a:latin typeface="+mn-lt"/>
                        </a:rPr>
                        <a:t> (105 X 10</a:t>
                      </a:r>
                      <a:r>
                        <a:rPr lang="en-US" sz="1200" u="none" strike="noStrike" cap="none" baseline="30000" dirty="0">
                          <a:latin typeface="+mn-lt"/>
                        </a:rPr>
                        <a:t>9</a:t>
                      </a:r>
                      <a:r>
                        <a:rPr lang="en-US" sz="1200" u="none" strike="noStrike" cap="none" dirty="0">
                          <a:latin typeface="+mn-lt"/>
                        </a:rPr>
                        <a:t>/L)</a:t>
                      </a:r>
                      <a:endParaRPr sz="1200" u="none" strike="noStrike" cap="none" baseline="30000"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293634076"/>
                  </a:ext>
                </a:extLst>
              </a:tr>
            </a:tbl>
          </a:graphicData>
        </a:graphic>
      </p:graphicFrame>
      <p:pic>
        <p:nvPicPr>
          <p:cNvPr id="17" name="Shape 310">
            <a:extLst>
              <a:ext uri="{FF2B5EF4-FFF2-40B4-BE49-F238E27FC236}">
                <a16:creationId xmlns:a16="http://schemas.microsoft.com/office/drawing/2014/main" id="{0AA2E237-B418-41E6-B1B2-FF1A02F6629A}"/>
              </a:ext>
            </a:extLst>
          </p:cNvPr>
          <p:cNvPicPr preferRelativeResize="0">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489652" y="3222693"/>
            <a:ext cx="352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Shape 310">
            <a:extLst>
              <a:ext uri="{FF2B5EF4-FFF2-40B4-BE49-F238E27FC236}">
                <a16:creationId xmlns:a16="http://schemas.microsoft.com/office/drawing/2014/main" id="{95CFEEC6-8FA9-48B5-8AD5-8E82062A858A}"/>
              </a:ext>
            </a:extLst>
          </p:cNvPr>
          <p:cNvPicPr preferRelativeResize="0">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490961" y="3511379"/>
            <a:ext cx="352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617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500"/>
                                        <p:tgtEl>
                                          <p:spTgt spid="17"/>
                                        </p:tgtEl>
                                      </p:cBhvr>
                                    </p:animEffec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par>
                                <p:cTn id="22" presetID="1" presetClass="entr" presetSubtype="0" fill="hold" nodeType="with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Placeholder 27">
            <a:extLst>
              <a:ext uri="{FF2B5EF4-FFF2-40B4-BE49-F238E27FC236}">
                <a16:creationId xmlns:a16="http://schemas.microsoft.com/office/drawing/2014/main" id="{0BA2DDA1-812E-489D-B898-F2D6D5A39C5D}"/>
              </a:ext>
            </a:extLst>
          </p:cNvPr>
          <p:cNvSpPr>
            <a:spLocks noGrp="1"/>
          </p:cNvSpPr>
          <p:nvPr>
            <p:ph type="body" sz="quarter" idx="10"/>
          </p:nvPr>
        </p:nvSpPr>
        <p:spPr>
          <a:xfrm>
            <a:off x="1878399" y="2866769"/>
            <a:ext cx="3008698" cy="2860588"/>
          </a:xfrm>
        </p:spPr>
        <p:txBody>
          <a:bodyPr/>
          <a:lstStyle/>
          <a:p>
            <a:r>
              <a:rPr lang="en-US" dirty="0"/>
              <a:t>A 45-year-old female client with a diagnosis of diabetes mellitus type 2 and osteomyelitis is preparing for discharge following debridement of a right foot ulcer and several days of IV vancomycin infusion. The client is scheduled to be discharged with a peripherally inserted central catheter (PICC) in the left antecubital space so she can continue to receive intravenous antibiotics at home. The client is awake and confused and reports feeling anxious and “a little short of breath.” Lungs are clear to auscultation. The client reports pain at the surgical site of 6/10. The right foot dressing and PICC dressing are dry and intact. Oral and IV intake for the past 24 hours: 2200 mL. Urine output: 420 mL.</a:t>
            </a:r>
          </a:p>
        </p:txBody>
      </p:sp>
      <p:sp>
        <p:nvSpPr>
          <p:cNvPr id="29" name="Text Placeholder 28">
            <a:extLst>
              <a:ext uri="{FF2B5EF4-FFF2-40B4-BE49-F238E27FC236}">
                <a16:creationId xmlns:a16="http://schemas.microsoft.com/office/drawing/2014/main" id="{49E89037-1C7E-4E17-B74E-8350D1E90F82}"/>
              </a:ext>
            </a:extLst>
          </p:cNvPr>
          <p:cNvSpPr>
            <a:spLocks noGrp="1"/>
          </p:cNvSpPr>
          <p:nvPr>
            <p:ph type="body" sz="quarter" idx="11"/>
          </p:nvPr>
        </p:nvSpPr>
        <p:spPr>
          <a:xfrm>
            <a:off x="1878399" y="1433513"/>
            <a:ext cx="3008698" cy="345860"/>
          </a:xfrm>
        </p:spPr>
        <p:txBody>
          <a:bodyPr/>
          <a:lstStyle/>
          <a:p>
            <a:r>
              <a:rPr lang="en-US" dirty="0"/>
              <a:t>Case Study:</a:t>
            </a:r>
          </a:p>
        </p:txBody>
      </p:sp>
      <p:sp>
        <p:nvSpPr>
          <p:cNvPr id="30" name="Text Placeholder 29">
            <a:extLst>
              <a:ext uri="{FF2B5EF4-FFF2-40B4-BE49-F238E27FC236}">
                <a16:creationId xmlns:a16="http://schemas.microsoft.com/office/drawing/2014/main" id="{507AC98F-A181-473D-9D73-CB3375ECE6A3}"/>
              </a:ext>
            </a:extLst>
          </p:cNvPr>
          <p:cNvSpPr>
            <a:spLocks noGrp="1"/>
          </p:cNvSpPr>
          <p:nvPr>
            <p:ph type="body" sz="quarter" idx="12"/>
          </p:nvPr>
        </p:nvSpPr>
        <p:spPr>
          <a:xfrm>
            <a:off x="1878398" y="1927010"/>
            <a:ext cx="3008697" cy="612304"/>
          </a:xfrm>
        </p:spPr>
        <p:txBody>
          <a:bodyPr/>
          <a:lstStyle/>
          <a:p>
            <a:r>
              <a:rPr lang="en-US" dirty="0"/>
              <a:t>DM, discharge with PICC</a:t>
            </a:r>
          </a:p>
        </p:txBody>
      </p:sp>
      <p:sp>
        <p:nvSpPr>
          <p:cNvPr id="5" name="Shape 237">
            <a:extLst>
              <a:ext uri="{FF2B5EF4-FFF2-40B4-BE49-F238E27FC236}">
                <a16:creationId xmlns:a16="http://schemas.microsoft.com/office/drawing/2014/main" id="{B06D2E8A-9461-4249-8C1E-E751C2FB6917}"/>
              </a:ext>
            </a:extLst>
          </p:cNvPr>
          <p:cNvSpPr txBox="1">
            <a:spLocks/>
          </p:cNvSpPr>
          <p:nvPr/>
        </p:nvSpPr>
        <p:spPr bwMode="auto">
          <a:xfrm>
            <a:off x="5855324" y="1019958"/>
            <a:ext cx="5837475" cy="988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25" tIns="34275" rIns="91425" bIns="34275" numCol="1" anchor="t" anchorCtr="0" compatLnSpc="1">
            <a:prstTxWarp prst="textNoShape">
              <a:avLst/>
            </a:prstTxWarp>
            <a:noAutofit/>
          </a:bodyPr>
          <a:lstStyle>
            <a:defPPr marR="0" lvl="0" algn="l" rtl="0">
              <a:lnSpc>
                <a:spcPct val="100000"/>
              </a:lnSpc>
              <a:spcBef>
                <a:spcPts val="0"/>
              </a:spcBef>
              <a:spcAft>
                <a:spcPts val="0"/>
              </a:spcAft>
            </a:defPPr>
            <a:lvl1pPr marL="0" marR="0" lvl="0" indent="0" algn="l" rtl="0" eaLnBrk="0" fontAlgn="base" hangingPunct="0">
              <a:lnSpc>
                <a:spcPct val="90000"/>
              </a:lnSpc>
              <a:spcBef>
                <a:spcPts val="10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1pPr>
            <a:lvl2pPr marL="457189" marR="0" lvl="1"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2pPr>
            <a:lvl3pPr marL="914377" marR="0" lvl="2"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3pPr>
            <a:lvl4pPr marL="1371566" marR="0" lvl="3"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4pPr>
            <a:lvl5pPr marL="1828754" marR="0" lvl="4"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5pPr>
            <a:lvl6pPr marL="2514537" marR="0" lvl="5"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726" marR="0" lvl="6"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8914" marR="0" lvl="7"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103" marR="0" lvl="8"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pPr eaLnBrk="1" fontAlgn="auto" hangingPunct="1">
              <a:lnSpc>
                <a:spcPct val="114000"/>
              </a:lnSpc>
              <a:spcBef>
                <a:spcPts val="0"/>
              </a:spcBef>
              <a:spcAft>
                <a:spcPts val="0"/>
              </a:spcAft>
              <a:buClr>
                <a:schemeClr val="accent6"/>
              </a:buClr>
              <a:defRPr/>
            </a:pPr>
            <a:r>
              <a:rPr lang="en-US" sz="1200" kern="0" dirty="0">
                <a:solidFill>
                  <a:srgbClr val="000000"/>
                </a:solidFill>
                <a:latin typeface="+mn-lt"/>
              </a:rPr>
              <a:t>In response to the client’s assessment and the laboratory findings, the health care provider orders several procedures, including chest x-ray, culture right foot wound, ABGs, urine C/S with insertion of indwelling urinary catheter, and blood cultures X2.</a:t>
            </a:r>
            <a:endParaRPr lang="en-US" sz="825" kern="0" dirty="0">
              <a:solidFill>
                <a:schemeClr val="tx1"/>
              </a:solidFill>
              <a:latin typeface="+mn-lt"/>
            </a:endParaRPr>
          </a:p>
        </p:txBody>
      </p:sp>
      <p:sp>
        <p:nvSpPr>
          <p:cNvPr id="6" name="Shape 237">
            <a:extLst>
              <a:ext uri="{FF2B5EF4-FFF2-40B4-BE49-F238E27FC236}">
                <a16:creationId xmlns:a16="http://schemas.microsoft.com/office/drawing/2014/main" id="{E3CCA9C3-D1A5-4C91-AB88-0E751677EFD2}"/>
              </a:ext>
            </a:extLst>
          </p:cNvPr>
          <p:cNvSpPr txBox="1">
            <a:spLocks/>
          </p:cNvSpPr>
          <p:nvPr/>
        </p:nvSpPr>
        <p:spPr bwMode="auto">
          <a:xfrm>
            <a:off x="5855324" y="2234812"/>
            <a:ext cx="5837475" cy="30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25" tIns="34275" rIns="91425" bIns="34275" numCol="1" anchor="t" anchorCtr="0" compatLnSpc="1">
            <a:prstTxWarp prst="textNoShape">
              <a:avLst/>
            </a:prstTxWarp>
            <a:noAutofit/>
          </a:bodyPr>
          <a:lstStyle>
            <a:defPPr marR="0" lvl="0" algn="l" rtl="0">
              <a:lnSpc>
                <a:spcPct val="100000"/>
              </a:lnSpc>
              <a:spcBef>
                <a:spcPts val="0"/>
              </a:spcBef>
              <a:spcAft>
                <a:spcPts val="0"/>
              </a:spcAft>
            </a:defPPr>
            <a:lvl1pPr marL="0" marR="0" lvl="0" indent="0" algn="l" rtl="0" eaLnBrk="0" fontAlgn="base" hangingPunct="0">
              <a:lnSpc>
                <a:spcPct val="90000"/>
              </a:lnSpc>
              <a:spcBef>
                <a:spcPts val="10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1pPr>
            <a:lvl2pPr marL="457189" marR="0" lvl="1"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2pPr>
            <a:lvl3pPr marL="914377" marR="0" lvl="2"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3pPr>
            <a:lvl4pPr marL="1371566" marR="0" lvl="3"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4pPr>
            <a:lvl5pPr marL="1828754" marR="0" lvl="4"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5pPr>
            <a:lvl6pPr marL="2514537" marR="0" lvl="5"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726" marR="0" lvl="6"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8914" marR="0" lvl="7"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103" marR="0" lvl="8"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pPr eaLnBrk="1" fontAlgn="auto" hangingPunct="1">
              <a:lnSpc>
                <a:spcPct val="114000"/>
              </a:lnSpc>
              <a:spcBef>
                <a:spcPts val="0"/>
              </a:spcBef>
              <a:spcAft>
                <a:spcPts val="0"/>
              </a:spcAft>
              <a:buClr>
                <a:schemeClr val="accent6"/>
              </a:buClr>
              <a:defRPr/>
            </a:pPr>
            <a:r>
              <a:rPr lang="en-US" sz="1200" kern="0" dirty="0">
                <a:solidFill>
                  <a:srgbClr val="000000"/>
                </a:solidFill>
                <a:latin typeface="+mn-lt"/>
              </a:rPr>
              <a:t>Complete the sentence below using the word choices provided.</a:t>
            </a:r>
            <a:endParaRPr lang="en-US" sz="825" kern="0" dirty="0">
              <a:solidFill>
                <a:schemeClr val="tx1"/>
              </a:solidFill>
              <a:latin typeface="+mn-lt"/>
            </a:endParaRPr>
          </a:p>
        </p:txBody>
      </p:sp>
      <p:sp>
        <p:nvSpPr>
          <p:cNvPr id="9" name="Shape 237">
            <a:extLst>
              <a:ext uri="{FF2B5EF4-FFF2-40B4-BE49-F238E27FC236}">
                <a16:creationId xmlns:a16="http://schemas.microsoft.com/office/drawing/2014/main" id="{4BEC085D-9C4E-4092-A339-88E06E11732D}"/>
              </a:ext>
            </a:extLst>
          </p:cNvPr>
          <p:cNvSpPr txBox="1">
            <a:spLocks/>
          </p:cNvSpPr>
          <p:nvPr/>
        </p:nvSpPr>
        <p:spPr bwMode="auto">
          <a:xfrm>
            <a:off x="5855324" y="2866624"/>
            <a:ext cx="5837475" cy="102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25" tIns="34275" rIns="91425" bIns="34275" numCol="1" anchor="t" anchorCtr="0" compatLnSpc="1">
            <a:prstTxWarp prst="textNoShape">
              <a:avLst/>
            </a:prstTxWarp>
            <a:noAutofit/>
          </a:bodyPr>
          <a:lstStyle>
            <a:defPPr marR="0" lvl="0" algn="l" rtl="0">
              <a:lnSpc>
                <a:spcPct val="100000"/>
              </a:lnSpc>
              <a:spcBef>
                <a:spcPts val="0"/>
              </a:spcBef>
              <a:spcAft>
                <a:spcPts val="0"/>
              </a:spcAft>
            </a:defPPr>
            <a:lvl1pPr marL="0" marR="0" lvl="0" indent="0" algn="l" rtl="0" eaLnBrk="0" fontAlgn="base" hangingPunct="0">
              <a:lnSpc>
                <a:spcPct val="90000"/>
              </a:lnSpc>
              <a:spcBef>
                <a:spcPts val="10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1pPr>
            <a:lvl2pPr marL="457189" marR="0" lvl="1"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2pPr>
            <a:lvl3pPr marL="914377" marR="0" lvl="2"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3pPr>
            <a:lvl4pPr marL="1371566" marR="0" lvl="3"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4pPr>
            <a:lvl5pPr marL="1828754" marR="0" lvl="4"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5pPr>
            <a:lvl6pPr marL="2514537" marR="0" lvl="5"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726" marR="0" lvl="6"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8914" marR="0" lvl="7"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103" marR="0" lvl="8"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pPr eaLnBrk="1" fontAlgn="auto" hangingPunct="1">
              <a:lnSpc>
                <a:spcPct val="114000"/>
              </a:lnSpc>
              <a:spcBef>
                <a:spcPts val="0"/>
              </a:spcBef>
              <a:spcAft>
                <a:spcPts val="0"/>
              </a:spcAft>
              <a:buClr>
                <a:schemeClr val="accent6"/>
              </a:buClr>
              <a:defRPr/>
            </a:pPr>
            <a:r>
              <a:rPr lang="en-US" sz="1200" kern="0" dirty="0">
                <a:solidFill>
                  <a:srgbClr val="000000"/>
                </a:solidFill>
                <a:latin typeface="+mn-lt"/>
              </a:rPr>
              <a:t>The nurse anticipates the client’s top priorities for care will be to</a:t>
            </a:r>
          </a:p>
          <a:p>
            <a:pPr eaLnBrk="1" fontAlgn="auto" hangingPunct="1">
              <a:lnSpc>
                <a:spcPct val="114000"/>
              </a:lnSpc>
              <a:spcBef>
                <a:spcPts val="0"/>
              </a:spcBef>
              <a:spcAft>
                <a:spcPts val="0"/>
              </a:spcAft>
              <a:buClr>
                <a:schemeClr val="accent6"/>
              </a:buClr>
              <a:defRPr/>
            </a:pPr>
            <a:endParaRPr lang="en-US" sz="1200" kern="0" dirty="0">
              <a:solidFill>
                <a:srgbClr val="000000"/>
              </a:solidFill>
              <a:latin typeface="+mn-lt"/>
            </a:endParaRPr>
          </a:p>
          <a:p>
            <a:pPr eaLnBrk="1" fontAlgn="auto" hangingPunct="1">
              <a:lnSpc>
                <a:spcPct val="114000"/>
              </a:lnSpc>
              <a:spcBef>
                <a:spcPts val="0"/>
              </a:spcBef>
              <a:spcAft>
                <a:spcPts val="0"/>
              </a:spcAft>
              <a:buClr>
                <a:schemeClr val="accent6"/>
              </a:buClr>
              <a:defRPr/>
            </a:pPr>
            <a:r>
              <a:rPr lang="en-US" sz="1200" kern="0" dirty="0">
                <a:solidFill>
                  <a:srgbClr val="000000"/>
                </a:solidFill>
                <a:latin typeface="+mn-lt"/>
              </a:rPr>
              <a:t>____________________________   and    ________________________________</a:t>
            </a:r>
            <a:endParaRPr lang="en-US" sz="825" kern="0" dirty="0">
              <a:solidFill>
                <a:schemeClr val="tx1"/>
              </a:solidFill>
              <a:latin typeface="+mn-lt"/>
            </a:endParaRPr>
          </a:p>
        </p:txBody>
      </p:sp>
      <p:sp>
        <p:nvSpPr>
          <p:cNvPr id="10" name="Rectangle 9">
            <a:extLst>
              <a:ext uri="{FF2B5EF4-FFF2-40B4-BE49-F238E27FC236}">
                <a16:creationId xmlns:a16="http://schemas.microsoft.com/office/drawing/2014/main" id="{1F521A51-281A-416F-B63B-DA818007B211}"/>
              </a:ext>
            </a:extLst>
          </p:cNvPr>
          <p:cNvSpPr/>
          <p:nvPr/>
        </p:nvSpPr>
        <p:spPr>
          <a:xfrm>
            <a:off x="5937415" y="3164195"/>
            <a:ext cx="2104985" cy="30528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eaLnBrk="1" fontAlgn="auto" hangingPunct="1">
              <a:spcBef>
                <a:spcPts val="0"/>
              </a:spcBef>
              <a:spcAft>
                <a:spcPts val="0"/>
              </a:spcAft>
            </a:pPr>
            <a:r>
              <a:rPr lang="en-US" sz="1200" dirty="0">
                <a:solidFill>
                  <a:srgbClr val="000000"/>
                </a:solidFill>
              </a:rPr>
              <a:t>Select…                                     ▼</a:t>
            </a:r>
          </a:p>
        </p:txBody>
      </p:sp>
      <p:sp>
        <p:nvSpPr>
          <p:cNvPr id="11" name="Rectangle 10">
            <a:extLst>
              <a:ext uri="{FF2B5EF4-FFF2-40B4-BE49-F238E27FC236}">
                <a16:creationId xmlns:a16="http://schemas.microsoft.com/office/drawing/2014/main" id="{681E9E09-BC52-47FD-A7B2-A26E0BD888CB}"/>
              </a:ext>
            </a:extLst>
          </p:cNvPr>
          <p:cNvSpPr/>
          <p:nvPr/>
        </p:nvSpPr>
        <p:spPr>
          <a:xfrm>
            <a:off x="5936306" y="3163376"/>
            <a:ext cx="2104985" cy="89022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eaLnBrk="1" fontAlgn="auto" hangingPunct="1">
              <a:spcBef>
                <a:spcPts val="0"/>
              </a:spcBef>
              <a:spcAft>
                <a:spcPts val="0"/>
              </a:spcAft>
            </a:pPr>
            <a:r>
              <a:rPr lang="en-US" sz="1200" dirty="0">
                <a:solidFill>
                  <a:srgbClr val="000000"/>
                </a:solidFill>
              </a:rPr>
              <a:t>Select…</a:t>
            </a:r>
          </a:p>
          <a:p>
            <a:pPr defTabSz="685800"/>
            <a:r>
              <a:rPr lang="en-US" sz="1200" dirty="0">
                <a:solidFill>
                  <a:srgbClr val="000000"/>
                </a:solidFill>
              </a:rPr>
              <a:t>decrease serum blood glucose</a:t>
            </a:r>
          </a:p>
          <a:p>
            <a:pPr defTabSz="685800"/>
            <a:r>
              <a:rPr lang="en-US" sz="1200" dirty="0">
                <a:solidFill>
                  <a:srgbClr val="000000"/>
                </a:solidFill>
              </a:rPr>
              <a:t>improve tissue perfusion</a:t>
            </a:r>
          </a:p>
          <a:p>
            <a:pPr defTabSz="685800"/>
            <a:r>
              <a:rPr lang="en-US" sz="1200" dirty="0">
                <a:solidFill>
                  <a:srgbClr val="000000"/>
                </a:solidFill>
              </a:rPr>
              <a:t>reorient the client</a:t>
            </a:r>
          </a:p>
        </p:txBody>
      </p:sp>
      <p:sp>
        <p:nvSpPr>
          <p:cNvPr id="12" name="Rectangle 11">
            <a:extLst>
              <a:ext uri="{FF2B5EF4-FFF2-40B4-BE49-F238E27FC236}">
                <a16:creationId xmlns:a16="http://schemas.microsoft.com/office/drawing/2014/main" id="{403CB901-7D77-40EE-AAAC-EAED9768EAED}"/>
              </a:ext>
            </a:extLst>
          </p:cNvPr>
          <p:cNvSpPr/>
          <p:nvPr/>
        </p:nvSpPr>
        <p:spPr>
          <a:xfrm>
            <a:off x="5935197" y="3161164"/>
            <a:ext cx="2104985" cy="282236"/>
          </a:xfrm>
          <a:prstGeom prst="rect">
            <a:avLst/>
          </a:prstGeom>
          <a:solidFill>
            <a:schemeClr val="accent4"/>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eaLnBrk="1" fontAlgn="auto" hangingPunct="1">
              <a:spcBef>
                <a:spcPts val="0"/>
              </a:spcBef>
              <a:spcAft>
                <a:spcPts val="0"/>
              </a:spcAft>
            </a:pPr>
            <a:r>
              <a:rPr lang="en-US" sz="1200" dirty="0">
                <a:solidFill>
                  <a:srgbClr val="000000"/>
                </a:solidFill>
              </a:rPr>
              <a:t>Select…</a:t>
            </a:r>
          </a:p>
        </p:txBody>
      </p:sp>
      <p:sp>
        <p:nvSpPr>
          <p:cNvPr id="13" name="Rectangle 12">
            <a:extLst>
              <a:ext uri="{FF2B5EF4-FFF2-40B4-BE49-F238E27FC236}">
                <a16:creationId xmlns:a16="http://schemas.microsoft.com/office/drawing/2014/main" id="{6C0EECE2-4572-4280-8840-4E04534637B7}"/>
              </a:ext>
            </a:extLst>
          </p:cNvPr>
          <p:cNvSpPr/>
          <p:nvPr/>
        </p:nvSpPr>
        <p:spPr>
          <a:xfrm>
            <a:off x="5929593" y="3608488"/>
            <a:ext cx="2104985" cy="183165"/>
          </a:xfrm>
          <a:prstGeom prst="rect">
            <a:avLst/>
          </a:prstGeom>
          <a:solidFill>
            <a:schemeClr val="accent4"/>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r>
              <a:rPr lang="en-US" sz="1200" dirty="0">
                <a:solidFill>
                  <a:srgbClr val="000000"/>
                </a:solidFill>
              </a:rPr>
              <a:t>improve tissue perfusion</a:t>
            </a:r>
          </a:p>
        </p:txBody>
      </p:sp>
      <p:sp>
        <p:nvSpPr>
          <p:cNvPr id="14" name="Rectangle 13">
            <a:extLst>
              <a:ext uri="{FF2B5EF4-FFF2-40B4-BE49-F238E27FC236}">
                <a16:creationId xmlns:a16="http://schemas.microsoft.com/office/drawing/2014/main" id="{A8272CAE-A5A6-4BDB-9700-D9B9CD6A35F7}"/>
              </a:ext>
            </a:extLst>
          </p:cNvPr>
          <p:cNvSpPr/>
          <p:nvPr/>
        </p:nvSpPr>
        <p:spPr>
          <a:xfrm>
            <a:off x="5929592" y="3159108"/>
            <a:ext cx="2104986" cy="30726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r>
              <a:rPr lang="en-US" sz="1200" dirty="0">
                <a:solidFill>
                  <a:srgbClr val="000000"/>
                </a:solidFill>
              </a:rPr>
              <a:t>improve tissue perfusion</a:t>
            </a:r>
          </a:p>
        </p:txBody>
      </p:sp>
      <p:sp>
        <p:nvSpPr>
          <p:cNvPr id="15" name="Rectangle 14">
            <a:extLst>
              <a:ext uri="{FF2B5EF4-FFF2-40B4-BE49-F238E27FC236}">
                <a16:creationId xmlns:a16="http://schemas.microsoft.com/office/drawing/2014/main" id="{25C3470F-95F6-414B-89A1-606E5BBF07FA}"/>
              </a:ext>
            </a:extLst>
          </p:cNvPr>
          <p:cNvSpPr/>
          <p:nvPr/>
        </p:nvSpPr>
        <p:spPr>
          <a:xfrm>
            <a:off x="8565330" y="3164195"/>
            <a:ext cx="2349869" cy="30528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eaLnBrk="1" fontAlgn="auto" hangingPunct="1">
              <a:spcBef>
                <a:spcPts val="0"/>
              </a:spcBef>
              <a:spcAft>
                <a:spcPts val="0"/>
              </a:spcAft>
            </a:pPr>
            <a:r>
              <a:rPr lang="en-US" sz="1200" dirty="0">
                <a:solidFill>
                  <a:srgbClr val="000000"/>
                </a:solidFill>
              </a:rPr>
              <a:t>Select…                                            ▼</a:t>
            </a:r>
          </a:p>
        </p:txBody>
      </p:sp>
      <p:sp>
        <p:nvSpPr>
          <p:cNvPr id="16" name="Rectangle 15">
            <a:extLst>
              <a:ext uri="{FF2B5EF4-FFF2-40B4-BE49-F238E27FC236}">
                <a16:creationId xmlns:a16="http://schemas.microsoft.com/office/drawing/2014/main" id="{2A9E6D42-FFA0-4F43-8544-87F3034E3FAB}"/>
              </a:ext>
            </a:extLst>
          </p:cNvPr>
          <p:cNvSpPr/>
          <p:nvPr/>
        </p:nvSpPr>
        <p:spPr>
          <a:xfrm>
            <a:off x="8565330" y="3151789"/>
            <a:ext cx="2349869" cy="102137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eaLnBrk="1" fontAlgn="auto" hangingPunct="1">
              <a:spcBef>
                <a:spcPts val="0"/>
              </a:spcBef>
              <a:spcAft>
                <a:spcPts val="0"/>
              </a:spcAft>
            </a:pPr>
            <a:r>
              <a:rPr lang="en-US" sz="1200" dirty="0">
                <a:solidFill>
                  <a:srgbClr val="000000"/>
                </a:solidFill>
              </a:rPr>
              <a:t>Select…</a:t>
            </a:r>
          </a:p>
          <a:p>
            <a:pPr defTabSz="685800"/>
            <a:endParaRPr lang="en-US" sz="1200" dirty="0">
              <a:solidFill>
                <a:srgbClr val="000000"/>
              </a:solidFill>
            </a:endParaRPr>
          </a:p>
          <a:p>
            <a:pPr defTabSz="685800"/>
            <a:r>
              <a:rPr lang="en-US" sz="1200" dirty="0">
                <a:solidFill>
                  <a:srgbClr val="000000"/>
                </a:solidFill>
              </a:rPr>
              <a:t>prevent further infection</a:t>
            </a:r>
          </a:p>
          <a:p>
            <a:pPr defTabSz="685800"/>
            <a:r>
              <a:rPr lang="en-US" sz="1200" dirty="0">
                <a:solidFill>
                  <a:srgbClr val="000000"/>
                </a:solidFill>
              </a:rPr>
              <a:t>decrease the client’s anxiety</a:t>
            </a:r>
          </a:p>
          <a:p>
            <a:pPr defTabSz="685800"/>
            <a:r>
              <a:rPr lang="en-US" sz="1200" dirty="0">
                <a:solidFill>
                  <a:srgbClr val="000000"/>
                </a:solidFill>
              </a:rPr>
              <a:t>provide explanations to the family</a:t>
            </a:r>
          </a:p>
        </p:txBody>
      </p:sp>
      <p:sp>
        <p:nvSpPr>
          <p:cNvPr id="17" name="Rectangle 16">
            <a:extLst>
              <a:ext uri="{FF2B5EF4-FFF2-40B4-BE49-F238E27FC236}">
                <a16:creationId xmlns:a16="http://schemas.microsoft.com/office/drawing/2014/main" id="{1FB60E62-8306-47E3-A98B-59149BFBCD59}"/>
              </a:ext>
            </a:extLst>
          </p:cNvPr>
          <p:cNvSpPr/>
          <p:nvPr/>
        </p:nvSpPr>
        <p:spPr>
          <a:xfrm>
            <a:off x="8565329" y="3153964"/>
            <a:ext cx="2349869" cy="275036"/>
          </a:xfrm>
          <a:prstGeom prst="rect">
            <a:avLst/>
          </a:prstGeom>
          <a:solidFill>
            <a:schemeClr val="accent4"/>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eaLnBrk="1" fontAlgn="auto" hangingPunct="1">
              <a:spcBef>
                <a:spcPts val="0"/>
              </a:spcBef>
              <a:spcAft>
                <a:spcPts val="0"/>
              </a:spcAft>
            </a:pPr>
            <a:r>
              <a:rPr lang="en-US" sz="1200" dirty="0">
                <a:solidFill>
                  <a:srgbClr val="000000"/>
                </a:solidFill>
              </a:rPr>
              <a:t>Select…</a:t>
            </a:r>
          </a:p>
        </p:txBody>
      </p:sp>
      <p:sp>
        <p:nvSpPr>
          <p:cNvPr id="18" name="Rectangle 17">
            <a:extLst>
              <a:ext uri="{FF2B5EF4-FFF2-40B4-BE49-F238E27FC236}">
                <a16:creationId xmlns:a16="http://schemas.microsoft.com/office/drawing/2014/main" id="{E1F8FE58-C1DD-463E-8E24-0B71526D1CCA}"/>
              </a:ext>
            </a:extLst>
          </p:cNvPr>
          <p:cNvSpPr/>
          <p:nvPr/>
        </p:nvSpPr>
        <p:spPr>
          <a:xfrm>
            <a:off x="8571196" y="3514112"/>
            <a:ext cx="2349869" cy="241378"/>
          </a:xfrm>
          <a:prstGeom prst="rect">
            <a:avLst/>
          </a:prstGeom>
          <a:solidFill>
            <a:schemeClr val="accent4"/>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r>
              <a:rPr lang="en-US" sz="1200" dirty="0">
                <a:solidFill>
                  <a:srgbClr val="000000"/>
                </a:solidFill>
              </a:rPr>
              <a:t>prevent further infection</a:t>
            </a:r>
          </a:p>
        </p:txBody>
      </p:sp>
      <p:sp>
        <p:nvSpPr>
          <p:cNvPr id="19" name="Rectangle 18">
            <a:extLst>
              <a:ext uri="{FF2B5EF4-FFF2-40B4-BE49-F238E27FC236}">
                <a16:creationId xmlns:a16="http://schemas.microsoft.com/office/drawing/2014/main" id="{C900B6B4-454C-4C80-A942-37EFE774B637}"/>
              </a:ext>
            </a:extLst>
          </p:cNvPr>
          <p:cNvSpPr/>
          <p:nvPr/>
        </p:nvSpPr>
        <p:spPr>
          <a:xfrm>
            <a:off x="8571194" y="3155734"/>
            <a:ext cx="2349870" cy="30726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r>
              <a:rPr lang="en-US" sz="1200" dirty="0">
                <a:solidFill>
                  <a:srgbClr val="000000"/>
                </a:solidFill>
              </a:rPr>
              <a:t>prevent further infection</a:t>
            </a:r>
          </a:p>
        </p:txBody>
      </p:sp>
    </p:spTree>
    <p:extLst>
      <p:ext uri="{BB962C8B-B14F-4D97-AF65-F5344CB8AC3E}">
        <p14:creationId xmlns:p14="http://schemas.microsoft.com/office/powerpoint/2010/main" val="3409424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2"/>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13"/>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17"/>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16"/>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8"/>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3" grpId="0" animBg="1"/>
      <p:bldP spid="13" grpId="1" animBg="1"/>
      <p:bldP spid="14" grpId="0" animBg="1"/>
      <p:bldP spid="16" grpId="0" animBg="1"/>
      <p:bldP spid="16" grpId="1" animBg="1"/>
      <p:bldP spid="17" grpId="0" animBg="1"/>
      <p:bldP spid="17" grpId="1" animBg="1"/>
      <p:bldP spid="18" grpId="0" animBg="1"/>
      <p:bldP spid="18" grpId="1"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Placeholder 27">
            <a:extLst>
              <a:ext uri="{FF2B5EF4-FFF2-40B4-BE49-F238E27FC236}">
                <a16:creationId xmlns:a16="http://schemas.microsoft.com/office/drawing/2014/main" id="{0BA2DDA1-812E-489D-B898-F2D6D5A39C5D}"/>
              </a:ext>
            </a:extLst>
          </p:cNvPr>
          <p:cNvSpPr>
            <a:spLocks noGrp="1"/>
          </p:cNvSpPr>
          <p:nvPr>
            <p:ph type="body" sz="quarter" idx="10"/>
          </p:nvPr>
        </p:nvSpPr>
        <p:spPr>
          <a:xfrm>
            <a:off x="1878399" y="2866769"/>
            <a:ext cx="3008698" cy="2860588"/>
          </a:xfrm>
        </p:spPr>
        <p:txBody>
          <a:bodyPr/>
          <a:lstStyle/>
          <a:p>
            <a:r>
              <a:rPr lang="en-US" dirty="0"/>
              <a:t>A 45-year-old female client with a diagnosis of diabetes mellitus type 2 and osteomyelitis is preparing for discharge following debridement of a right foot ulcer and several days of IV vancomycin infusion. The client is scheduled to be discharged with a peripherally inserted central catheter (PICC) in the left antecubital space so she can continue to receive intravenous antibiotics at home. The client is awake and confused and reports feeling anxious and “a little short of breath.” Lungs are clear to auscultation. The client reports pain at the surgical site of 6/10. The right foot dressing and PICC dressing are dry and intact. Oral and IV intake for the past 24 hours: 2200 mL. Urine output: 420 mL.</a:t>
            </a:r>
          </a:p>
        </p:txBody>
      </p:sp>
      <p:sp>
        <p:nvSpPr>
          <p:cNvPr id="29" name="Text Placeholder 28">
            <a:extLst>
              <a:ext uri="{FF2B5EF4-FFF2-40B4-BE49-F238E27FC236}">
                <a16:creationId xmlns:a16="http://schemas.microsoft.com/office/drawing/2014/main" id="{49E89037-1C7E-4E17-B74E-8350D1E90F82}"/>
              </a:ext>
            </a:extLst>
          </p:cNvPr>
          <p:cNvSpPr>
            <a:spLocks noGrp="1"/>
          </p:cNvSpPr>
          <p:nvPr>
            <p:ph type="body" sz="quarter" idx="11"/>
          </p:nvPr>
        </p:nvSpPr>
        <p:spPr>
          <a:xfrm>
            <a:off x="1878399" y="1433513"/>
            <a:ext cx="3008698" cy="345860"/>
          </a:xfrm>
        </p:spPr>
        <p:txBody>
          <a:bodyPr/>
          <a:lstStyle/>
          <a:p>
            <a:r>
              <a:rPr lang="en-US" dirty="0"/>
              <a:t>Case Study:</a:t>
            </a:r>
          </a:p>
        </p:txBody>
      </p:sp>
      <p:sp>
        <p:nvSpPr>
          <p:cNvPr id="30" name="Text Placeholder 29">
            <a:extLst>
              <a:ext uri="{FF2B5EF4-FFF2-40B4-BE49-F238E27FC236}">
                <a16:creationId xmlns:a16="http://schemas.microsoft.com/office/drawing/2014/main" id="{507AC98F-A181-473D-9D73-CB3375ECE6A3}"/>
              </a:ext>
            </a:extLst>
          </p:cNvPr>
          <p:cNvSpPr>
            <a:spLocks noGrp="1"/>
          </p:cNvSpPr>
          <p:nvPr>
            <p:ph type="body" sz="quarter" idx="12"/>
          </p:nvPr>
        </p:nvSpPr>
        <p:spPr>
          <a:xfrm>
            <a:off x="1878398" y="1927010"/>
            <a:ext cx="3008697" cy="612304"/>
          </a:xfrm>
        </p:spPr>
        <p:txBody>
          <a:bodyPr/>
          <a:lstStyle/>
          <a:p>
            <a:r>
              <a:rPr lang="en-US" dirty="0"/>
              <a:t>DM, discharge with PICC</a:t>
            </a:r>
          </a:p>
        </p:txBody>
      </p:sp>
      <p:sp>
        <p:nvSpPr>
          <p:cNvPr id="6" name="Shape 237">
            <a:extLst>
              <a:ext uri="{FF2B5EF4-FFF2-40B4-BE49-F238E27FC236}">
                <a16:creationId xmlns:a16="http://schemas.microsoft.com/office/drawing/2014/main" id="{503CCF29-A888-48C3-9DAF-9A37F0379DAB}"/>
              </a:ext>
            </a:extLst>
          </p:cNvPr>
          <p:cNvSpPr txBox="1">
            <a:spLocks/>
          </p:cNvSpPr>
          <p:nvPr/>
        </p:nvSpPr>
        <p:spPr bwMode="auto">
          <a:xfrm>
            <a:off x="6038400" y="998784"/>
            <a:ext cx="5415354" cy="1411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25" tIns="34275" rIns="91425" bIns="34275" numCol="1" anchor="t" anchorCtr="0" compatLnSpc="1">
            <a:prstTxWarp prst="textNoShape">
              <a:avLst/>
            </a:prstTxWarp>
            <a:noAutofit/>
          </a:bodyPr>
          <a:lstStyle>
            <a:defPPr marR="0" lvl="0" algn="l" rtl="0">
              <a:lnSpc>
                <a:spcPct val="100000"/>
              </a:lnSpc>
              <a:spcBef>
                <a:spcPts val="0"/>
              </a:spcBef>
              <a:spcAft>
                <a:spcPts val="0"/>
              </a:spcAft>
            </a:defPPr>
            <a:lvl1pPr marL="0" marR="0" lvl="0" indent="0" algn="l" rtl="0" eaLnBrk="0" fontAlgn="base" hangingPunct="0">
              <a:lnSpc>
                <a:spcPct val="90000"/>
              </a:lnSpc>
              <a:spcBef>
                <a:spcPts val="10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1pPr>
            <a:lvl2pPr marL="457189" marR="0" lvl="1"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2pPr>
            <a:lvl3pPr marL="914377" marR="0" lvl="2"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3pPr>
            <a:lvl4pPr marL="1371566" marR="0" lvl="3"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4pPr>
            <a:lvl5pPr marL="1828754" marR="0" lvl="4"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5pPr>
            <a:lvl6pPr marL="2514537" marR="0" lvl="5"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726" marR="0" lvl="6"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8914" marR="0" lvl="7"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103" marR="0" lvl="8"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pPr indent="-85723" eaLnBrk="1" fontAlgn="auto" hangingPunct="1">
              <a:lnSpc>
                <a:spcPct val="100000"/>
              </a:lnSpc>
              <a:spcBef>
                <a:spcPts val="0"/>
              </a:spcBef>
              <a:spcAft>
                <a:spcPts val="0"/>
              </a:spcAft>
              <a:defRPr/>
            </a:pPr>
            <a:r>
              <a:rPr lang="en-US" sz="1200" kern="0" dirty="0">
                <a:solidFill>
                  <a:schemeClr val="tx1"/>
                </a:solidFill>
                <a:latin typeface="+mn-lt"/>
              </a:rPr>
              <a:t>For each action below, click to specify whether the action would be:</a:t>
            </a:r>
          </a:p>
          <a:p>
            <a:pPr indent="-85723" eaLnBrk="1" fontAlgn="auto" hangingPunct="1">
              <a:lnSpc>
                <a:spcPct val="100000"/>
              </a:lnSpc>
              <a:spcBef>
                <a:spcPts val="0"/>
              </a:spcBef>
              <a:spcAft>
                <a:spcPts val="0"/>
              </a:spcAft>
              <a:defRPr/>
            </a:pPr>
            <a:endParaRPr lang="en-US" sz="1200" kern="0" dirty="0">
              <a:solidFill>
                <a:schemeClr val="tx1"/>
              </a:solidFill>
              <a:latin typeface="+mn-lt"/>
            </a:endParaRPr>
          </a:p>
          <a:p>
            <a:pPr indent="-85723" eaLnBrk="1" fontAlgn="auto" hangingPunct="1">
              <a:lnSpc>
                <a:spcPct val="150000"/>
              </a:lnSpc>
              <a:spcBef>
                <a:spcPts val="0"/>
              </a:spcBef>
              <a:spcAft>
                <a:spcPts val="0"/>
              </a:spcAft>
              <a:defRPr/>
            </a:pPr>
            <a:r>
              <a:rPr lang="en-US" sz="1200" kern="0" dirty="0">
                <a:solidFill>
                  <a:schemeClr val="tx1"/>
                </a:solidFill>
                <a:latin typeface="+mn-lt"/>
              </a:rPr>
              <a:t>Indicated - an action that the nurse should take to resolve the problem</a:t>
            </a:r>
            <a:br>
              <a:rPr lang="en-US" sz="1200" kern="0" dirty="0">
                <a:solidFill>
                  <a:schemeClr val="tx1"/>
                </a:solidFill>
                <a:latin typeface="+mn-lt"/>
              </a:rPr>
            </a:br>
            <a:r>
              <a:rPr lang="en-US" sz="1200" kern="0" dirty="0">
                <a:solidFill>
                  <a:schemeClr val="tx1"/>
                </a:solidFill>
                <a:latin typeface="+mn-lt"/>
              </a:rPr>
              <a:t>Contraindicated - an action that could harm the client and should not be taken</a:t>
            </a:r>
          </a:p>
          <a:p>
            <a:pPr indent="-85723" eaLnBrk="1" fontAlgn="auto" hangingPunct="1">
              <a:lnSpc>
                <a:spcPct val="114000"/>
              </a:lnSpc>
              <a:spcBef>
                <a:spcPts val="0"/>
              </a:spcBef>
              <a:spcAft>
                <a:spcPts val="0"/>
              </a:spcAft>
              <a:defRPr/>
            </a:pPr>
            <a:br>
              <a:rPr lang="en-US" sz="825" kern="0" dirty="0">
                <a:solidFill>
                  <a:schemeClr val="tx1"/>
                </a:solidFill>
                <a:latin typeface="+mn-lt"/>
              </a:rPr>
            </a:br>
            <a:endParaRPr lang="en-US" sz="825" kern="0" dirty="0">
              <a:solidFill>
                <a:schemeClr val="tx1"/>
              </a:solidFill>
              <a:latin typeface="+mn-lt"/>
            </a:endParaRPr>
          </a:p>
        </p:txBody>
      </p:sp>
      <p:graphicFrame>
        <p:nvGraphicFramePr>
          <p:cNvPr id="7" name="Table 6">
            <a:extLst>
              <a:ext uri="{FF2B5EF4-FFF2-40B4-BE49-F238E27FC236}">
                <a16:creationId xmlns:a16="http://schemas.microsoft.com/office/drawing/2014/main" id="{30ED0173-F280-4E3F-8BDB-F8F371223D89}"/>
              </a:ext>
            </a:extLst>
          </p:cNvPr>
          <p:cNvGraphicFramePr>
            <a:graphicFrameLocks noGrp="1"/>
          </p:cNvGraphicFramePr>
          <p:nvPr>
            <p:extLst>
              <p:ext uri="{D42A27DB-BD31-4B8C-83A1-F6EECF244321}">
                <p14:modId xmlns:p14="http://schemas.microsoft.com/office/powerpoint/2010/main" val="1466838688"/>
              </p:ext>
            </p:extLst>
          </p:nvPr>
        </p:nvGraphicFramePr>
        <p:xfrm>
          <a:off x="6096000" y="2594610"/>
          <a:ext cx="4799855" cy="1668780"/>
        </p:xfrm>
        <a:graphic>
          <a:graphicData uri="http://schemas.openxmlformats.org/drawingml/2006/table">
            <a:tbl>
              <a:tblPr bandRow="1">
                <a:tableStyleId>{D27102A9-8310-4765-A935-A1911B00CA55}</a:tableStyleId>
              </a:tblPr>
              <a:tblGrid>
                <a:gridCol w="2804386">
                  <a:extLst>
                    <a:ext uri="{9D8B030D-6E8A-4147-A177-3AD203B41FA5}">
                      <a16:colId xmlns:a16="http://schemas.microsoft.com/office/drawing/2014/main" val="4240357597"/>
                    </a:ext>
                  </a:extLst>
                </a:gridCol>
                <a:gridCol w="768193">
                  <a:extLst>
                    <a:ext uri="{9D8B030D-6E8A-4147-A177-3AD203B41FA5}">
                      <a16:colId xmlns:a16="http://schemas.microsoft.com/office/drawing/2014/main" val="3073768509"/>
                    </a:ext>
                  </a:extLst>
                </a:gridCol>
                <a:gridCol w="1227276">
                  <a:extLst>
                    <a:ext uri="{9D8B030D-6E8A-4147-A177-3AD203B41FA5}">
                      <a16:colId xmlns:a16="http://schemas.microsoft.com/office/drawing/2014/main" val="2759232931"/>
                    </a:ext>
                  </a:extLst>
                </a:gridCol>
              </a:tblGrid>
              <a:tr h="0">
                <a:tc>
                  <a:txBody>
                    <a:bodyPr/>
                    <a:lstStyle/>
                    <a:p>
                      <a:pPr algn="ctr" rtl="0" fontAlgn="t">
                        <a:spcBef>
                          <a:spcPts val="0"/>
                        </a:spcBef>
                        <a:spcAft>
                          <a:spcPts val="0"/>
                        </a:spcAft>
                      </a:pPr>
                      <a:r>
                        <a:rPr lang="en-US" sz="1200" u="none" strike="noStrike" dirty="0">
                          <a:effectLst/>
                        </a:rPr>
                        <a:t>Potential Intervention</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alpha val="20000"/>
                      </a:schemeClr>
                    </a:solidFill>
                  </a:tcPr>
                </a:tc>
                <a:tc>
                  <a:txBody>
                    <a:bodyPr/>
                    <a:lstStyle/>
                    <a:p>
                      <a:pPr algn="ctr" rtl="0" fontAlgn="t">
                        <a:spcBef>
                          <a:spcPts val="0"/>
                        </a:spcBef>
                        <a:spcAft>
                          <a:spcPts val="0"/>
                        </a:spcAft>
                      </a:pPr>
                      <a:r>
                        <a:rPr lang="en-US" sz="1200" u="none" strike="noStrike" dirty="0">
                          <a:effectLst/>
                        </a:rPr>
                        <a:t>Indicated</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alpha val="20000"/>
                      </a:schemeClr>
                    </a:solidFill>
                  </a:tcPr>
                </a:tc>
                <a:tc>
                  <a:txBody>
                    <a:bodyPr/>
                    <a:lstStyle/>
                    <a:p>
                      <a:pPr algn="ctr" rtl="0" fontAlgn="t">
                        <a:spcBef>
                          <a:spcPts val="0"/>
                        </a:spcBef>
                        <a:spcAft>
                          <a:spcPts val="0"/>
                        </a:spcAft>
                      </a:pPr>
                      <a:r>
                        <a:rPr lang="en-US" sz="1200" u="none" strike="noStrike" dirty="0">
                          <a:effectLst/>
                        </a:rPr>
                        <a:t>Contraindicated</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alpha val="20000"/>
                      </a:schemeClr>
                    </a:solidFill>
                  </a:tcPr>
                </a:tc>
                <a:extLst>
                  <a:ext uri="{0D108BD9-81ED-4DB2-BD59-A6C34878D82A}">
                    <a16:rowId xmlns:a16="http://schemas.microsoft.com/office/drawing/2014/main" val="3015765936"/>
                  </a:ext>
                </a:extLst>
              </a:tr>
              <a:tr h="0">
                <a:tc>
                  <a:txBody>
                    <a:bodyPr/>
                    <a:lstStyle/>
                    <a:p>
                      <a:pPr rtl="0" fontAlgn="t">
                        <a:spcBef>
                          <a:spcPts val="0"/>
                        </a:spcBef>
                        <a:spcAft>
                          <a:spcPts val="0"/>
                        </a:spcAft>
                      </a:pPr>
                      <a:r>
                        <a:rPr lang="en-US" sz="1200" b="0" i="0" u="none" strike="noStrike" kern="1200" dirty="0">
                          <a:solidFill>
                            <a:schemeClr val="tx1"/>
                          </a:solidFill>
                          <a:effectLst/>
                          <a:latin typeface="+mn-lt"/>
                          <a:ea typeface="+mn-ea"/>
                          <a:cs typeface="+mn-cs"/>
                        </a:rPr>
                        <a:t>Encourage the client to ambulate</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spcBef>
                          <a:spcPts val="0"/>
                        </a:spcBef>
                        <a:spcAft>
                          <a:spcPts val="0"/>
                        </a:spcAft>
                      </a:pP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996447"/>
                  </a:ext>
                </a:extLst>
              </a:tr>
              <a:tr h="0">
                <a:tc>
                  <a:txBody>
                    <a:bodyPr/>
                    <a:lstStyle/>
                    <a:p>
                      <a:pPr rtl="0" fontAlgn="t">
                        <a:spcBef>
                          <a:spcPts val="0"/>
                        </a:spcBef>
                        <a:spcAft>
                          <a:spcPts val="0"/>
                        </a:spcAft>
                      </a:pPr>
                      <a:r>
                        <a:rPr lang="en-US" sz="1200" b="0" i="0" u="none" strike="noStrike" kern="1200" dirty="0">
                          <a:solidFill>
                            <a:schemeClr val="tx1"/>
                          </a:solidFill>
                          <a:effectLst/>
                          <a:latin typeface="+mn-lt"/>
                          <a:ea typeface="+mn-ea"/>
                          <a:cs typeface="+mn-cs"/>
                        </a:rPr>
                        <a:t>Assess neuro status every 1 hour</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6617385"/>
                  </a:ext>
                </a:extLst>
              </a:tr>
              <a:tr h="0">
                <a:tc>
                  <a:txBody>
                    <a:bodyPr/>
                    <a:lstStyle/>
                    <a:p>
                      <a:pPr rtl="0" fontAlgn="t">
                        <a:spcBef>
                          <a:spcPts val="0"/>
                        </a:spcBef>
                        <a:spcAft>
                          <a:spcPts val="0"/>
                        </a:spcAft>
                      </a:pPr>
                      <a:r>
                        <a:rPr lang="en-US" sz="1200" b="0" i="0" u="none" strike="noStrike" kern="1200" dirty="0">
                          <a:solidFill>
                            <a:schemeClr val="tx1"/>
                          </a:solidFill>
                          <a:effectLst/>
                          <a:latin typeface="+mn-lt"/>
                          <a:ea typeface="+mn-ea"/>
                          <a:cs typeface="+mn-cs"/>
                        </a:rPr>
                        <a:t>Monitor the client’s stools for blood</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spcBef>
                          <a:spcPts val="0"/>
                        </a:spcBef>
                        <a:spcAft>
                          <a:spcPts val="0"/>
                        </a:spcAft>
                      </a:pP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1822701"/>
                  </a:ext>
                </a:extLst>
              </a:tr>
              <a:tr h="0">
                <a:tc>
                  <a:txBody>
                    <a:bodyPr/>
                    <a:lstStyle/>
                    <a:p>
                      <a:pPr rtl="0" fontAlgn="t">
                        <a:spcBef>
                          <a:spcPts val="0"/>
                        </a:spcBef>
                        <a:spcAft>
                          <a:spcPts val="0"/>
                        </a:spcAft>
                      </a:pPr>
                      <a:r>
                        <a:rPr lang="en-US" sz="1200" b="0" i="0" u="none" strike="noStrike" kern="1200" dirty="0">
                          <a:solidFill>
                            <a:schemeClr val="tx1"/>
                          </a:solidFill>
                          <a:effectLst/>
                          <a:latin typeface="+mn-lt"/>
                          <a:ea typeface="+mn-ea"/>
                          <a:cs typeface="+mn-cs"/>
                        </a:rPr>
                        <a:t>Administer IV fluids</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spcBef>
                          <a:spcPts val="0"/>
                        </a:spcBef>
                        <a:spcAft>
                          <a:spcPts val="0"/>
                        </a:spcAft>
                      </a:pP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5087826"/>
                  </a:ext>
                </a:extLst>
              </a:tr>
              <a:tr h="0">
                <a:tc>
                  <a:txBody>
                    <a:bodyPr/>
                    <a:lstStyle/>
                    <a:p>
                      <a:pPr rtl="0" fontAlgn="t">
                        <a:spcBef>
                          <a:spcPts val="0"/>
                        </a:spcBef>
                        <a:spcAft>
                          <a:spcPts val="0"/>
                        </a:spcAft>
                      </a:pPr>
                      <a:r>
                        <a:rPr lang="en-US" sz="1200" b="0" i="0" u="none" strike="noStrike" kern="1200" dirty="0">
                          <a:solidFill>
                            <a:schemeClr val="tx1"/>
                          </a:solidFill>
                          <a:effectLst/>
                          <a:latin typeface="+mn-lt"/>
                          <a:ea typeface="+mn-ea"/>
                          <a:cs typeface="+mn-cs"/>
                        </a:rPr>
                        <a:t>Restrict all visitors</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spcBef>
                          <a:spcPts val="0"/>
                        </a:spcBef>
                        <a:spcAft>
                          <a:spcPts val="0"/>
                        </a:spcAft>
                      </a:pP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2261899"/>
                  </a:ext>
                </a:extLst>
              </a:tr>
            </a:tbl>
          </a:graphicData>
        </a:graphic>
      </p:graphicFrame>
      <p:sp>
        <p:nvSpPr>
          <p:cNvPr id="8" name="Oval 7">
            <a:extLst>
              <a:ext uri="{FF2B5EF4-FFF2-40B4-BE49-F238E27FC236}">
                <a16:creationId xmlns:a16="http://schemas.microsoft.com/office/drawing/2014/main" id="{683B1B3F-4B0A-4CCA-AB3D-44B740EFD65C}"/>
              </a:ext>
            </a:extLst>
          </p:cNvPr>
          <p:cNvSpPr/>
          <p:nvPr/>
        </p:nvSpPr>
        <p:spPr>
          <a:xfrm>
            <a:off x="10161587" y="2922439"/>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16" name="Oval 15">
            <a:extLst>
              <a:ext uri="{FF2B5EF4-FFF2-40B4-BE49-F238E27FC236}">
                <a16:creationId xmlns:a16="http://schemas.microsoft.com/office/drawing/2014/main" id="{A9D92D0E-3BF2-45E9-8954-C3C40C2E0E2A}"/>
              </a:ext>
            </a:extLst>
          </p:cNvPr>
          <p:cNvSpPr/>
          <p:nvPr/>
        </p:nvSpPr>
        <p:spPr>
          <a:xfrm>
            <a:off x="9177990" y="2927781"/>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26" name="Oval 25">
            <a:extLst>
              <a:ext uri="{FF2B5EF4-FFF2-40B4-BE49-F238E27FC236}">
                <a16:creationId xmlns:a16="http://schemas.microsoft.com/office/drawing/2014/main" id="{278DF9F8-107B-497F-91A1-27125D9A53DA}"/>
              </a:ext>
            </a:extLst>
          </p:cNvPr>
          <p:cNvSpPr/>
          <p:nvPr/>
        </p:nvSpPr>
        <p:spPr>
          <a:xfrm>
            <a:off x="9177990" y="4044981"/>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27" name="Oval 26">
            <a:extLst>
              <a:ext uri="{FF2B5EF4-FFF2-40B4-BE49-F238E27FC236}">
                <a16:creationId xmlns:a16="http://schemas.microsoft.com/office/drawing/2014/main" id="{DE18E4EF-F1A8-4589-A349-1A4422F4CC1F}"/>
              </a:ext>
            </a:extLst>
          </p:cNvPr>
          <p:cNvSpPr/>
          <p:nvPr/>
        </p:nvSpPr>
        <p:spPr>
          <a:xfrm>
            <a:off x="10161587" y="3209739"/>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31" name="Oval 30">
            <a:extLst>
              <a:ext uri="{FF2B5EF4-FFF2-40B4-BE49-F238E27FC236}">
                <a16:creationId xmlns:a16="http://schemas.microsoft.com/office/drawing/2014/main" id="{50BACBD7-A680-40EE-929C-2F680E946CA3}"/>
              </a:ext>
            </a:extLst>
          </p:cNvPr>
          <p:cNvSpPr/>
          <p:nvPr/>
        </p:nvSpPr>
        <p:spPr>
          <a:xfrm>
            <a:off x="10161587" y="3488178"/>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32" name="Oval 31">
            <a:extLst>
              <a:ext uri="{FF2B5EF4-FFF2-40B4-BE49-F238E27FC236}">
                <a16:creationId xmlns:a16="http://schemas.microsoft.com/office/drawing/2014/main" id="{3BD42205-2566-481F-84BD-92ED2A115EB3}"/>
              </a:ext>
            </a:extLst>
          </p:cNvPr>
          <p:cNvSpPr/>
          <p:nvPr/>
        </p:nvSpPr>
        <p:spPr>
          <a:xfrm>
            <a:off x="10161587" y="3772267"/>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33" name="Oval 32">
            <a:extLst>
              <a:ext uri="{FF2B5EF4-FFF2-40B4-BE49-F238E27FC236}">
                <a16:creationId xmlns:a16="http://schemas.microsoft.com/office/drawing/2014/main" id="{2A8C8584-0617-44D9-AF96-CEE382982A14}"/>
              </a:ext>
            </a:extLst>
          </p:cNvPr>
          <p:cNvSpPr/>
          <p:nvPr/>
        </p:nvSpPr>
        <p:spPr>
          <a:xfrm>
            <a:off x="9177990" y="3209739"/>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34" name="Oval 33">
            <a:extLst>
              <a:ext uri="{FF2B5EF4-FFF2-40B4-BE49-F238E27FC236}">
                <a16:creationId xmlns:a16="http://schemas.microsoft.com/office/drawing/2014/main" id="{3DF9C062-CCC9-496C-9F8A-7F76ECD85870}"/>
              </a:ext>
            </a:extLst>
          </p:cNvPr>
          <p:cNvSpPr/>
          <p:nvPr/>
        </p:nvSpPr>
        <p:spPr>
          <a:xfrm>
            <a:off x="9177990" y="3488178"/>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35" name="Oval 34">
            <a:extLst>
              <a:ext uri="{FF2B5EF4-FFF2-40B4-BE49-F238E27FC236}">
                <a16:creationId xmlns:a16="http://schemas.microsoft.com/office/drawing/2014/main" id="{F403F8E3-7BBD-4AEA-952E-A7C0465085B7}"/>
              </a:ext>
            </a:extLst>
          </p:cNvPr>
          <p:cNvSpPr/>
          <p:nvPr/>
        </p:nvSpPr>
        <p:spPr>
          <a:xfrm>
            <a:off x="9177990" y="3772267"/>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36" name="Oval 35">
            <a:extLst>
              <a:ext uri="{FF2B5EF4-FFF2-40B4-BE49-F238E27FC236}">
                <a16:creationId xmlns:a16="http://schemas.microsoft.com/office/drawing/2014/main" id="{13825F99-F10F-4BCC-B657-5D99C6F5E50B}"/>
              </a:ext>
            </a:extLst>
          </p:cNvPr>
          <p:cNvSpPr/>
          <p:nvPr/>
        </p:nvSpPr>
        <p:spPr>
          <a:xfrm>
            <a:off x="10161587" y="4044981"/>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Tree>
    <p:extLst>
      <p:ext uri="{BB962C8B-B14F-4D97-AF65-F5344CB8AC3E}">
        <p14:creationId xmlns:p14="http://schemas.microsoft.com/office/powerpoint/2010/main" val="3019990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500" fill="hold"/>
                                        <p:tgtEl>
                                          <p:spTgt spid="8"/>
                                        </p:tgtEl>
                                        <p:attrNameLst>
                                          <p:attrName>fillcolor</p:attrName>
                                        </p:attrNameLst>
                                      </p:cBhvr>
                                      <p:to>
                                        <a:srgbClr val="000000"/>
                                      </p:to>
                                    </p:animClr>
                                    <p:set>
                                      <p:cBhvr>
                                        <p:cTn id="7" dur="500" fill="hold"/>
                                        <p:tgtEl>
                                          <p:spTgt spid="8"/>
                                        </p:tgtEl>
                                        <p:attrNameLst>
                                          <p:attrName>fill.type</p:attrName>
                                        </p:attrNameLst>
                                      </p:cBhvr>
                                      <p:to>
                                        <p:strVal val="solid"/>
                                      </p:to>
                                    </p:set>
                                    <p:set>
                                      <p:cBhvr>
                                        <p:cTn id="8" dur="500" fill="hold"/>
                                        <p:tgtEl>
                                          <p:spTgt spid="8"/>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500" fill="hold"/>
                                        <p:tgtEl>
                                          <p:spTgt spid="33"/>
                                        </p:tgtEl>
                                        <p:attrNameLst>
                                          <p:attrName>fillcolor</p:attrName>
                                        </p:attrNameLst>
                                      </p:cBhvr>
                                      <p:to>
                                        <a:srgbClr val="000000"/>
                                      </p:to>
                                    </p:animClr>
                                    <p:set>
                                      <p:cBhvr>
                                        <p:cTn id="13" dur="500" fill="hold"/>
                                        <p:tgtEl>
                                          <p:spTgt spid="33"/>
                                        </p:tgtEl>
                                        <p:attrNameLst>
                                          <p:attrName>fill.type</p:attrName>
                                        </p:attrNameLst>
                                      </p:cBhvr>
                                      <p:to>
                                        <p:strVal val="solid"/>
                                      </p:to>
                                    </p:set>
                                    <p:set>
                                      <p:cBhvr>
                                        <p:cTn id="14" dur="500" fill="hold"/>
                                        <p:tgtEl>
                                          <p:spTgt spid="33"/>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500" fill="hold"/>
                                        <p:tgtEl>
                                          <p:spTgt spid="34"/>
                                        </p:tgtEl>
                                        <p:attrNameLst>
                                          <p:attrName>fillcolor</p:attrName>
                                        </p:attrNameLst>
                                      </p:cBhvr>
                                      <p:to>
                                        <a:srgbClr val="000000"/>
                                      </p:to>
                                    </p:animClr>
                                    <p:set>
                                      <p:cBhvr>
                                        <p:cTn id="19" dur="500" fill="hold"/>
                                        <p:tgtEl>
                                          <p:spTgt spid="34"/>
                                        </p:tgtEl>
                                        <p:attrNameLst>
                                          <p:attrName>fill.type</p:attrName>
                                        </p:attrNameLst>
                                      </p:cBhvr>
                                      <p:to>
                                        <p:strVal val="solid"/>
                                      </p:to>
                                    </p:set>
                                    <p:set>
                                      <p:cBhvr>
                                        <p:cTn id="20" dur="500" fill="hold"/>
                                        <p:tgtEl>
                                          <p:spTgt spid="34"/>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1" presetClass="emph" presetSubtype="2" fill="hold" nodeType="clickEffect">
                                  <p:stCondLst>
                                    <p:cond delay="0"/>
                                  </p:stCondLst>
                                  <p:childTnLst>
                                    <p:animClr clrSpc="rgb" dir="cw">
                                      <p:cBhvr>
                                        <p:cTn id="24" dur="500" fill="hold"/>
                                        <p:tgtEl>
                                          <p:spTgt spid="35"/>
                                        </p:tgtEl>
                                        <p:attrNameLst>
                                          <p:attrName>fillcolor</p:attrName>
                                        </p:attrNameLst>
                                      </p:cBhvr>
                                      <p:to>
                                        <a:srgbClr val="000000"/>
                                      </p:to>
                                    </p:animClr>
                                    <p:set>
                                      <p:cBhvr>
                                        <p:cTn id="25" dur="500" fill="hold"/>
                                        <p:tgtEl>
                                          <p:spTgt spid="35"/>
                                        </p:tgtEl>
                                        <p:attrNameLst>
                                          <p:attrName>fill.type</p:attrName>
                                        </p:attrNameLst>
                                      </p:cBhvr>
                                      <p:to>
                                        <p:strVal val="solid"/>
                                      </p:to>
                                    </p:set>
                                    <p:set>
                                      <p:cBhvr>
                                        <p:cTn id="26" dur="500" fill="hold"/>
                                        <p:tgtEl>
                                          <p:spTgt spid="35"/>
                                        </p:tgtEl>
                                        <p:attrNameLst>
                                          <p:attrName>fill.on</p:attrName>
                                        </p:attrNameLst>
                                      </p:cBhvr>
                                      <p:to>
                                        <p:strVal val="true"/>
                                      </p:to>
                                    </p:set>
                                  </p:childTnLst>
                                </p:cTn>
                              </p:par>
                            </p:childTnLst>
                          </p:cTn>
                        </p:par>
                      </p:childTnLst>
                    </p:cTn>
                  </p:par>
                  <p:par>
                    <p:cTn id="27" fill="hold">
                      <p:stCondLst>
                        <p:cond delay="indefinite"/>
                      </p:stCondLst>
                      <p:childTnLst>
                        <p:par>
                          <p:cTn id="28" fill="hold">
                            <p:stCondLst>
                              <p:cond delay="0"/>
                            </p:stCondLst>
                            <p:childTnLst>
                              <p:par>
                                <p:cTn id="29" presetID="1" presetClass="emph" presetSubtype="2" fill="hold" nodeType="clickEffect">
                                  <p:stCondLst>
                                    <p:cond delay="0"/>
                                  </p:stCondLst>
                                  <p:childTnLst>
                                    <p:animClr clrSpc="rgb" dir="cw">
                                      <p:cBhvr>
                                        <p:cTn id="30" dur="500" fill="hold"/>
                                        <p:tgtEl>
                                          <p:spTgt spid="36"/>
                                        </p:tgtEl>
                                        <p:attrNameLst>
                                          <p:attrName>fillcolor</p:attrName>
                                        </p:attrNameLst>
                                      </p:cBhvr>
                                      <p:to>
                                        <a:srgbClr val="000000"/>
                                      </p:to>
                                    </p:animClr>
                                    <p:set>
                                      <p:cBhvr>
                                        <p:cTn id="31" dur="500" fill="hold"/>
                                        <p:tgtEl>
                                          <p:spTgt spid="36"/>
                                        </p:tgtEl>
                                        <p:attrNameLst>
                                          <p:attrName>fill.type</p:attrName>
                                        </p:attrNameLst>
                                      </p:cBhvr>
                                      <p:to>
                                        <p:strVal val="solid"/>
                                      </p:to>
                                    </p:set>
                                    <p:set>
                                      <p:cBhvr>
                                        <p:cTn id="32" dur="500" fill="hold"/>
                                        <p:tgtEl>
                                          <p:spTgt spid="3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Rounded Corners 21">
            <a:extLst>
              <a:ext uri="{FF2B5EF4-FFF2-40B4-BE49-F238E27FC236}">
                <a16:creationId xmlns:a16="http://schemas.microsoft.com/office/drawing/2014/main" id="{C26CD27A-57BE-478A-8390-7BF53B1F3C15}"/>
              </a:ext>
            </a:extLst>
          </p:cNvPr>
          <p:cNvSpPr/>
          <p:nvPr/>
        </p:nvSpPr>
        <p:spPr>
          <a:xfrm>
            <a:off x="2888913" y="2552531"/>
            <a:ext cx="1011590" cy="31423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r>
              <a:rPr lang="en-US" sz="1200" dirty="0">
                <a:solidFill>
                  <a:schemeClr val="tx1"/>
                </a:solidFill>
              </a:rPr>
              <a:t>HCP Orders</a:t>
            </a:r>
          </a:p>
        </p:txBody>
      </p:sp>
      <p:sp>
        <p:nvSpPr>
          <p:cNvPr id="28" name="Text Placeholder 27">
            <a:extLst>
              <a:ext uri="{FF2B5EF4-FFF2-40B4-BE49-F238E27FC236}">
                <a16:creationId xmlns:a16="http://schemas.microsoft.com/office/drawing/2014/main" id="{0BA2DDA1-812E-489D-B898-F2D6D5A39C5D}"/>
              </a:ext>
            </a:extLst>
          </p:cNvPr>
          <p:cNvSpPr>
            <a:spLocks noGrp="1"/>
          </p:cNvSpPr>
          <p:nvPr>
            <p:ph type="body" sz="quarter" idx="10"/>
          </p:nvPr>
        </p:nvSpPr>
        <p:spPr>
          <a:xfrm>
            <a:off x="1878399" y="2866769"/>
            <a:ext cx="3008698" cy="2860588"/>
          </a:xfrm>
        </p:spPr>
        <p:txBody>
          <a:bodyPr/>
          <a:lstStyle/>
          <a:p>
            <a:r>
              <a:rPr lang="en-US" dirty="0"/>
              <a:t>A 45-year-old female client with a diagnosis of diabetes mellitus type 2 and osteomyelitis is preparing for discharge following debridement of a right foot ulcer and several days of IV vancomycin infusion. The client is scheduled to be discharged with a peripherally inserted central catheter (PICC) in the left antecubital space so she can continue to receive intravenous antibiotics at home. The client is awake and confused and reports feeling anxious and “a little short of breath.” Lungs are clear to auscultation. The client reports pain at the surgical site of 6/10. The right foot dressing and PICC dressing are dry and intact. Oral and IV intake for the past 24 hours: 2200 mL. Urine output: 420 mL.</a:t>
            </a:r>
          </a:p>
        </p:txBody>
      </p:sp>
      <p:sp>
        <p:nvSpPr>
          <p:cNvPr id="29" name="Text Placeholder 28">
            <a:extLst>
              <a:ext uri="{FF2B5EF4-FFF2-40B4-BE49-F238E27FC236}">
                <a16:creationId xmlns:a16="http://schemas.microsoft.com/office/drawing/2014/main" id="{49E89037-1C7E-4E17-B74E-8350D1E90F82}"/>
              </a:ext>
            </a:extLst>
          </p:cNvPr>
          <p:cNvSpPr>
            <a:spLocks noGrp="1"/>
          </p:cNvSpPr>
          <p:nvPr>
            <p:ph type="body" sz="quarter" idx="11"/>
          </p:nvPr>
        </p:nvSpPr>
        <p:spPr>
          <a:xfrm>
            <a:off x="1878399" y="1433513"/>
            <a:ext cx="3008698" cy="345860"/>
          </a:xfrm>
        </p:spPr>
        <p:txBody>
          <a:bodyPr/>
          <a:lstStyle/>
          <a:p>
            <a:r>
              <a:rPr lang="en-US" dirty="0"/>
              <a:t>Case Study:</a:t>
            </a:r>
          </a:p>
        </p:txBody>
      </p:sp>
      <p:sp>
        <p:nvSpPr>
          <p:cNvPr id="30" name="Text Placeholder 29">
            <a:extLst>
              <a:ext uri="{FF2B5EF4-FFF2-40B4-BE49-F238E27FC236}">
                <a16:creationId xmlns:a16="http://schemas.microsoft.com/office/drawing/2014/main" id="{507AC98F-A181-473D-9D73-CB3375ECE6A3}"/>
              </a:ext>
            </a:extLst>
          </p:cNvPr>
          <p:cNvSpPr>
            <a:spLocks noGrp="1"/>
          </p:cNvSpPr>
          <p:nvPr>
            <p:ph type="body" sz="quarter" idx="12"/>
          </p:nvPr>
        </p:nvSpPr>
        <p:spPr>
          <a:xfrm>
            <a:off x="1878398" y="1927010"/>
            <a:ext cx="3008697" cy="612304"/>
          </a:xfrm>
        </p:spPr>
        <p:txBody>
          <a:bodyPr/>
          <a:lstStyle/>
          <a:p>
            <a:r>
              <a:rPr lang="en-US" dirty="0"/>
              <a:t>DM, discharge with PICC</a:t>
            </a:r>
          </a:p>
        </p:txBody>
      </p:sp>
      <p:sp>
        <p:nvSpPr>
          <p:cNvPr id="5" name="Shape 237">
            <a:extLst>
              <a:ext uri="{FF2B5EF4-FFF2-40B4-BE49-F238E27FC236}">
                <a16:creationId xmlns:a16="http://schemas.microsoft.com/office/drawing/2014/main" id="{F075DAFC-2E1D-47D4-B9A5-E2159B78B691}"/>
              </a:ext>
            </a:extLst>
          </p:cNvPr>
          <p:cNvSpPr txBox="1">
            <a:spLocks/>
          </p:cNvSpPr>
          <p:nvPr/>
        </p:nvSpPr>
        <p:spPr bwMode="auto">
          <a:xfrm>
            <a:off x="6330524" y="935156"/>
            <a:ext cx="5506275" cy="607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25" tIns="34275" rIns="91425" bIns="34275" numCol="1" anchor="t" anchorCtr="0" compatLnSpc="1">
            <a:prstTxWarp prst="textNoShape">
              <a:avLst/>
            </a:prstTxWarp>
            <a:noAutofit/>
          </a:bodyPr>
          <a:lstStyle>
            <a:defPPr marR="0" lvl="0" algn="l" rtl="0">
              <a:lnSpc>
                <a:spcPct val="100000"/>
              </a:lnSpc>
              <a:spcBef>
                <a:spcPts val="0"/>
              </a:spcBef>
              <a:spcAft>
                <a:spcPts val="0"/>
              </a:spcAft>
            </a:defPPr>
            <a:lvl1pPr marL="0" marR="0" lvl="0" indent="0" algn="l" rtl="0" eaLnBrk="0" fontAlgn="base" hangingPunct="0">
              <a:lnSpc>
                <a:spcPct val="90000"/>
              </a:lnSpc>
              <a:spcBef>
                <a:spcPts val="10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1pPr>
            <a:lvl2pPr marL="457189" marR="0" lvl="1"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2pPr>
            <a:lvl3pPr marL="914377" marR="0" lvl="2"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3pPr>
            <a:lvl4pPr marL="1371566" marR="0" lvl="3"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4pPr>
            <a:lvl5pPr marL="1828754" marR="0" lvl="4"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5pPr>
            <a:lvl6pPr marL="2514537" marR="0" lvl="5"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726" marR="0" lvl="6"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8914" marR="0" lvl="7"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103" marR="0" lvl="8"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pPr eaLnBrk="1" fontAlgn="auto" hangingPunct="1">
              <a:lnSpc>
                <a:spcPct val="114000"/>
              </a:lnSpc>
              <a:spcBef>
                <a:spcPts val="0"/>
              </a:spcBef>
              <a:spcAft>
                <a:spcPts val="0"/>
              </a:spcAft>
              <a:buClrTx/>
              <a:defRPr/>
            </a:pPr>
            <a:r>
              <a:rPr lang="en-US" sz="1200" kern="0" dirty="0">
                <a:solidFill>
                  <a:schemeClr val="tx1"/>
                </a:solidFill>
                <a:latin typeface="+mn-lt"/>
              </a:rPr>
              <a:t>The nurse reviews the health care provider’s orders and assigns team members to provide the client’s care. Which interventions are appropriate to assign to the unlicensed assistive personnel (UAP)?</a:t>
            </a:r>
          </a:p>
        </p:txBody>
      </p:sp>
      <p:sp>
        <p:nvSpPr>
          <p:cNvPr id="6" name="Shape 298">
            <a:extLst>
              <a:ext uri="{FF2B5EF4-FFF2-40B4-BE49-F238E27FC236}">
                <a16:creationId xmlns:a16="http://schemas.microsoft.com/office/drawing/2014/main" id="{236BB7D5-1E78-49C3-98EB-946255AADF1C}"/>
              </a:ext>
            </a:extLst>
          </p:cNvPr>
          <p:cNvSpPr>
            <a:spLocks noChangeArrowheads="1"/>
          </p:cNvSpPr>
          <p:nvPr/>
        </p:nvSpPr>
        <p:spPr bwMode="auto">
          <a:xfrm>
            <a:off x="6584904" y="2798549"/>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7" name="Shape 297">
            <a:extLst>
              <a:ext uri="{FF2B5EF4-FFF2-40B4-BE49-F238E27FC236}">
                <a16:creationId xmlns:a16="http://schemas.microsoft.com/office/drawing/2014/main" id="{718015A8-B1A6-4069-9966-EEE5EEA60C33}"/>
              </a:ext>
            </a:extLst>
          </p:cNvPr>
          <p:cNvSpPr>
            <a:spLocks noChangeArrowheads="1"/>
          </p:cNvSpPr>
          <p:nvPr/>
        </p:nvSpPr>
        <p:spPr bwMode="auto">
          <a:xfrm>
            <a:off x="6584904" y="1938283"/>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8" name="Shape 298">
            <a:extLst>
              <a:ext uri="{FF2B5EF4-FFF2-40B4-BE49-F238E27FC236}">
                <a16:creationId xmlns:a16="http://schemas.microsoft.com/office/drawing/2014/main" id="{F5A583E7-AB54-4264-A422-363CCFE8D606}"/>
              </a:ext>
            </a:extLst>
          </p:cNvPr>
          <p:cNvSpPr>
            <a:spLocks noChangeArrowheads="1"/>
          </p:cNvSpPr>
          <p:nvPr/>
        </p:nvSpPr>
        <p:spPr bwMode="auto">
          <a:xfrm>
            <a:off x="6584904" y="2226517"/>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9" name="Shape 297">
            <a:extLst>
              <a:ext uri="{FF2B5EF4-FFF2-40B4-BE49-F238E27FC236}">
                <a16:creationId xmlns:a16="http://schemas.microsoft.com/office/drawing/2014/main" id="{C9A2773F-334F-4123-BE23-70A8330C554F}"/>
              </a:ext>
            </a:extLst>
          </p:cNvPr>
          <p:cNvSpPr>
            <a:spLocks noChangeArrowheads="1"/>
          </p:cNvSpPr>
          <p:nvPr/>
        </p:nvSpPr>
        <p:spPr bwMode="auto">
          <a:xfrm>
            <a:off x="6584904" y="2497545"/>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10" name="Shape 297">
            <a:extLst>
              <a:ext uri="{FF2B5EF4-FFF2-40B4-BE49-F238E27FC236}">
                <a16:creationId xmlns:a16="http://schemas.microsoft.com/office/drawing/2014/main" id="{3646A094-0C34-4177-84A0-B676C4A739A1}"/>
              </a:ext>
            </a:extLst>
          </p:cNvPr>
          <p:cNvSpPr>
            <a:spLocks noChangeArrowheads="1"/>
          </p:cNvSpPr>
          <p:nvPr/>
        </p:nvSpPr>
        <p:spPr bwMode="auto">
          <a:xfrm>
            <a:off x="6584903" y="3066273"/>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11" name="Shape 298">
            <a:extLst>
              <a:ext uri="{FF2B5EF4-FFF2-40B4-BE49-F238E27FC236}">
                <a16:creationId xmlns:a16="http://schemas.microsoft.com/office/drawing/2014/main" id="{6425161A-9290-4BD6-9D57-4145848A5EFE}"/>
              </a:ext>
            </a:extLst>
          </p:cNvPr>
          <p:cNvSpPr>
            <a:spLocks noChangeArrowheads="1"/>
          </p:cNvSpPr>
          <p:nvPr/>
        </p:nvSpPr>
        <p:spPr bwMode="auto">
          <a:xfrm>
            <a:off x="6584904" y="3340107"/>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graphicFrame>
        <p:nvGraphicFramePr>
          <p:cNvPr id="13" name="Google Shape;503;p57">
            <a:extLst>
              <a:ext uri="{FF2B5EF4-FFF2-40B4-BE49-F238E27FC236}">
                <a16:creationId xmlns:a16="http://schemas.microsoft.com/office/drawing/2014/main" id="{DE2AA7E4-552B-4347-8D65-8983F305E552}"/>
              </a:ext>
            </a:extLst>
          </p:cNvPr>
          <p:cNvGraphicFramePr/>
          <p:nvPr>
            <p:extLst>
              <p:ext uri="{D42A27DB-BD31-4B8C-83A1-F6EECF244321}">
                <p14:modId xmlns:p14="http://schemas.microsoft.com/office/powerpoint/2010/main" val="1734059868"/>
              </p:ext>
            </p:extLst>
          </p:nvPr>
        </p:nvGraphicFramePr>
        <p:xfrm>
          <a:off x="6454420" y="1612770"/>
          <a:ext cx="4777580" cy="3059430"/>
        </p:xfrm>
        <a:graphic>
          <a:graphicData uri="http://schemas.openxmlformats.org/drawingml/2006/table">
            <a:tbl>
              <a:tblPr firstRow="1" bandRow="1">
                <a:noFill/>
              </a:tblPr>
              <a:tblGrid>
                <a:gridCol w="530704">
                  <a:extLst>
                    <a:ext uri="{9D8B030D-6E8A-4147-A177-3AD203B41FA5}">
                      <a16:colId xmlns:a16="http://schemas.microsoft.com/office/drawing/2014/main" val="853620425"/>
                    </a:ext>
                  </a:extLst>
                </a:gridCol>
                <a:gridCol w="4246876">
                  <a:extLst>
                    <a:ext uri="{9D8B030D-6E8A-4147-A177-3AD203B41FA5}">
                      <a16:colId xmlns:a16="http://schemas.microsoft.com/office/drawing/2014/main" val="20000"/>
                    </a:ext>
                  </a:extLst>
                </a:gridCol>
              </a:tblGrid>
              <a:tr h="198125">
                <a:tc gridSpan="2">
                  <a:txBody>
                    <a:bodyPr/>
                    <a:lstStyle/>
                    <a:p>
                      <a:pPr marL="0" marR="0" lvl="0" indent="0" algn="ctr" rtl="0">
                        <a:lnSpc>
                          <a:spcPct val="100000"/>
                        </a:lnSpc>
                        <a:spcBef>
                          <a:spcPts val="0"/>
                        </a:spcBef>
                        <a:spcAft>
                          <a:spcPts val="0"/>
                        </a:spcAft>
                        <a:buNone/>
                      </a:pPr>
                      <a:r>
                        <a:rPr lang="en-US" sz="1200" b="0" i="0" u="sng" strike="noStrike" cap="none" dirty="0">
                          <a:solidFill>
                            <a:srgbClr val="000000"/>
                          </a:solidFill>
                          <a:latin typeface="+mn-lt"/>
                          <a:ea typeface="Arial"/>
                          <a:cs typeface="Arial"/>
                          <a:sym typeface="Arial"/>
                        </a:rPr>
                        <a:t>Interventions</a:t>
                      </a:r>
                      <a:endParaRPr sz="1200" b="0" i="0" u="sng" strike="noStrike" cap="none" dirty="0">
                        <a:solidFill>
                          <a:srgbClr val="000000"/>
                        </a:solidFill>
                        <a:latin typeface="+mn-lt"/>
                        <a:ea typeface="Arial"/>
                        <a:cs typeface="Arial"/>
                        <a:sym typeface="Arial"/>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rgbClr val="FBFED9"/>
                    </a:solidFill>
                  </a:tcPr>
                </a:tc>
                <a:tc hMerge="1">
                  <a:txBody>
                    <a:bodyPr/>
                    <a:lstStyle/>
                    <a:p>
                      <a:pPr marL="0" marR="0" lvl="0" indent="0" algn="l" rtl="0">
                        <a:lnSpc>
                          <a:spcPct val="100000"/>
                        </a:lnSpc>
                        <a:spcBef>
                          <a:spcPts val="0"/>
                        </a:spcBef>
                        <a:spcAft>
                          <a:spcPts val="0"/>
                        </a:spcAft>
                        <a:buNone/>
                      </a:pPr>
                      <a:endParaRPr sz="1200" b="0" i="0" u="none" strike="noStrike" cap="none" dirty="0">
                        <a:solidFill>
                          <a:srgbClr val="000000"/>
                        </a:solidFill>
                        <a:latin typeface="+mn-lt"/>
                        <a:ea typeface="Arial"/>
                        <a:cs typeface="Arial"/>
                        <a:sym typeface="Arial"/>
                      </a:endParaRPr>
                    </a:p>
                  </a:txBody>
                  <a:tcPr marL="47625" marR="47625" marT="47625" marB="476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BFED9"/>
                    </a:solidFill>
                  </a:tcPr>
                </a:tc>
                <a:extLst>
                  <a:ext uri="{0D108BD9-81ED-4DB2-BD59-A6C34878D82A}">
                    <a16:rowId xmlns:a16="http://schemas.microsoft.com/office/drawing/2014/main" val="10000"/>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1. Measure and record vital signs every 1 hour.</a:t>
                      </a:r>
                      <a:endParaRPr sz="1200" u="none" strike="noStrike" cap="none"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98125">
                <a:tc>
                  <a:txBody>
                    <a:bodyPr/>
                    <a:lstStyle/>
                    <a:p>
                      <a:pPr marL="0" marR="0" lvl="0" indent="0" algn="l" rtl="0">
                        <a:lnSpc>
                          <a:spcPct val="100000"/>
                        </a:lnSpc>
                        <a:spcBef>
                          <a:spcPts val="0"/>
                        </a:spcBef>
                        <a:spcAft>
                          <a:spcPts val="0"/>
                        </a:spcAft>
                        <a:buNone/>
                      </a:pPr>
                      <a:endParaRPr sz="1200" u="none" strike="noStrike" cap="none" baseline="-25000"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2. Change right foot dressing and obtain a wound culture.</a:t>
                      </a:r>
                      <a:endParaRPr sz="1200" u="none" strike="noStrike" cap="none" baseline="-25000"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3. Draw blood from the PICC line and change the dressing.</a:t>
                      </a:r>
                      <a:endParaRPr sz="1200" u="none" strike="noStrike" cap="none"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pt-BR" sz="1200" u="none" strike="noStrike" cap="none" dirty="0">
                          <a:latin typeface="+mn-lt"/>
                        </a:rPr>
                        <a:t>4. Administer all oral medications.</a:t>
                      </a:r>
                      <a:endParaRPr sz="1200" u="none" strike="noStrike" cap="none"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5. Assess client response to pain medication.</a:t>
                      </a:r>
                      <a:endParaRPr sz="1200" u="none" strike="noStrike" cap="none"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2540373641"/>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dirty="0">
                          <a:latin typeface="+mn-lt"/>
                        </a:rPr>
                        <a:t>6. Obtain fingerstick blood glucose.</a:t>
                      </a:r>
                      <a:endParaRPr sz="1200" u="none" strike="noStrike" cap="none" baseline="30000"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293634076"/>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baseline="0" dirty="0">
                          <a:latin typeface="+mn-lt"/>
                        </a:rPr>
                        <a:t>7. Assess client’s level of consciousness.</a:t>
                      </a:r>
                      <a:endParaRPr sz="1200" u="none" strike="noStrike" cap="none" baseline="0"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3273212240"/>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baseline="0" dirty="0">
                          <a:latin typeface="+mn-lt"/>
                        </a:rPr>
                        <a:t>8. Irrigate client’s indwelling urinary catheter.</a:t>
                      </a:r>
                      <a:endParaRPr sz="1200" u="none" strike="noStrike" cap="none" baseline="0"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450072513"/>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baseline="0" dirty="0">
                          <a:latin typeface="+mn-lt"/>
                        </a:rPr>
                        <a:t>9. Measure and record the client’s hourly urine output.</a:t>
                      </a:r>
                      <a:endParaRPr sz="1200" u="none" strike="noStrike" cap="none" baseline="0"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3877262744"/>
                  </a:ext>
                </a:extLst>
              </a:tr>
              <a:tr h="198125">
                <a:tc>
                  <a:txBody>
                    <a:bodyPr/>
                    <a:lstStyle/>
                    <a:p>
                      <a:pPr marL="0" marR="0" lvl="0" indent="0" algn="l" rtl="0">
                        <a:lnSpc>
                          <a:spcPct val="100000"/>
                        </a:lnSpc>
                        <a:spcBef>
                          <a:spcPts val="0"/>
                        </a:spcBef>
                        <a:spcAft>
                          <a:spcPts val="0"/>
                        </a:spcAft>
                        <a:buNone/>
                      </a:pPr>
                      <a:endParaRPr sz="1200" u="none" strike="noStrike" cap="none" dirty="0">
                        <a:latin typeface="+mn-lt"/>
                      </a:endParaRPr>
                    </a:p>
                  </a:txBody>
                  <a:tcPr marL="47625" marR="47625" marT="47625" marB="476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r>
                        <a:rPr lang="en-US" sz="1200" u="none" strike="noStrike" cap="none" baseline="0" dirty="0">
                          <a:latin typeface="+mn-lt"/>
                        </a:rPr>
                        <a:t>10. Complete bed bath and linen change.</a:t>
                      </a:r>
                      <a:endParaRPr sz="1200" u="none" strike="noStrike" cap="none" baseline="0" dirty="0">
                        <a:latin typeface="+mn-lt"/>
                      </a:endParaRPr>
                    </a:p>
                  </a:txBody>
                  <a:tcPr marL="47625" marR="47625" marT="47625" marB="476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3404870335"/>
                  </a:ext>
                </a:extLst>
              </a:tr>
            </a:tbl>
          </a:graphicData>
        </a:graphic>
      </p:graphicFrame>
      <p:pic>
        <p:nvPicPr>
          <p:cNvPr id="14" name="Shape 310">
            <a:extLst>
              <a:ext uri="{FF2B5EF4-FFF2-40B4-BE49-F238E27FC236}">
                <a16:creationId xmlns:a16="http://schemas.microsoft.com/office/drawing/2014/main" id="{A683468C-87F9-43B1-8506-5679F493EFFE}"/>
              </a:ext>
            </a:extLst>
          </p:cNvPr>
          <p:cNvPicPr preferRelativeResize="0">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489652" y="3218233"/>
            <a:ext cx="352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Shape 310">
            <a:extLst>
              <a:ext uri="{FF2B5EF4-FFF2-40B4-BE49-F238E27FC236}">
                <a16:creationId xmlns:a16="http://schemas.microsoft.com/office/drawing/2014/main" id="{CD6C1D21-3BD8-43F1-98C5-053C75C51B96}"/>
              </a:ext>
            </a:extLst>
          </p:cNvPr>
          <p:cNvPicPr preferRelativeResize="0">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489652" y="1809284"/>
            <a:ext cx="352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hape 298">
            <a:extLst>
              <a:ext uri="{FF2B5EF4-FFF2-40B4-BE49-F238E27FC236}">
                <a16:creationId xmlns:a16="http://schemas.microsoft.com/office/drawing/2014/main" id="{A3C722F3-A1BD-4BC9-9B89-0F66033D7B71}"/>
              </a:ext>
            </a:extLst>
          </p:cNvPr>
          <p:cNvSpPr>
            <a:spLocks noChangeArrowheads="1"/>
          </p:cNvSpPr>
          <p:nvPr/>
        </p:nvSpPr>
        <p:spPr bwMode="auto">
          <a:xfrm>
            <a:off x="6584904" y="3622697"/>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18" name="Shape 298">
            <a:extLst>
              <a:ext uri="{FF2B5EF4-FFF2-40B4-BE49-F238E27FC236}">
                <a16:creationId xmlns:a16="http://schemas.microsoft.com/office/drawing/2014/main" id="{83A058AA-16A5-411B-9A30-1C6CA4A8E5B1}"/>
              </a:ext>
            </a:extLst>
          </p:cNvPr>
          <p:cNvSpPr>
            <a:spLocks noChangeArrowheads="1"/>
          </p:cNvSpPr>
          <p:nvPr/>
        </p:nvSpPr>
        <p:spPr bwMode="auto">
          <a:xfrm>
            <a:off x="6584904" y="3905287"/>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19" name="Shape 298">
            <a:extLst>
              <a:ext uri="{FF2B5EF4-FFF2-40B4-BE49-F238E27FC236}">
                <a16:creationId xmlns:a16="http://schemas.microsoft.com/office/drawing/2014/main" id="{1543820B-3E87-478C-8DF3-BD6E6E188D37}"/>
              </a:ext>
            </a:extLst>
          </p:cNvPr>
          <p:cNvSpPr>
            <a:spLocks noChangeArrowheads="1"/>
          </p:cNvSpPr>
          <p:nvPr/>
        </p:nvSpPr>
        <p:spPr bwMode="auto">
          <a:xfrm>
            <a:off x="6584904" y="4175737"/>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sp>
        <p:nvSpPr>
          <p:cNvPr id="20" name="Shape 298">
            <a:extLst>
              <a:ext uri="{FF2B5EF4-FFF2-40B4-BE49-F238E27FC236}">
                <a16:creationId xmlns:a16="http://schemas.microsoft.com/office/drawing/2014/main" id="{99CF5464-97A1-47EA-BCB0-EFAAAF948E93}"/>
              </a:ext>
            </a:extLst>
          </p:cNvPr>
          <p:cNvSpPr>
            <a:spLocks noChangeArrowheads="1"/>
          </p:cNvSpPr>
          <p:nvPr/>
        </p:nvSpPr>
        <p:spPr bwMode="auto">
          <a:xfrm>
            <a:off x="6584904" y="4446187"/>
            <a:ext cx="161925" cy="164306"/>
          </a:xfrm>
          <a:prstGeom prst="rect">
            <a:avLst/>
          </a:prstGeom>
          <a:solidFill>
            <a:srgbClr val="BCEBFF"/>
          </a:solidFill>
          <a:ln w="12700">
            <a:solidFill>
              <a:srgbClr val="7AD7FF"/>
            </a:solidFill>
            <a:miter lim="800000"/>
            <a:headEnd/>
            <a:tailEnd/>
          </a:ln>
        </p:spPr>
        <p:txBody>
          <a:bodyPr lIns="68569" tIns="34275" rIns="68569" bIns="34275" anchor="ctr"/>
          <a:lstStyle>
            <a:lvl1pPr indent="-28575">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indent="-21431" algn="ctr" defTabSz="685783">
              <a:buClr>
                <a:srgbClr val="000000"/>
              </a:buClr>
              <a:buSzPct val="25000"/>
            </a:pPr>
            <a:endParaRPr lang="en-US" altLang="en-US" sz="1350" dirty="0">
              <a:solidFill>
                <a:srgbClr val="FFFFFF"/>
              </a:solidFill>
            </a:endParaRPr>
          </a:p>
        </p:txBody>
      </p:sp>
      <p:pic>
        <p:nvPicPr>
          <p:cNvPr id="15" name="Shape 310">
            <a:extLst>
              <a:ext uri="{FF2B5EF4-FFF2-40B4-BE49-F238E27FC236}">
                <a16:creationId xmlns:a16="http://schemas.microsoft.com/office/drawing/2014/main" id="{F5BEA9B7-EC9F-47EC-9403-FA62DC5D35C3}"/>
              </a:ext>
            </a:extLst>
          </p:cNvPr>
          <p:cNvPicPr preferRelativeResize="0">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489652" y="4057989"/>
            <a:ext cx="352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Shape 310">
            <a:extLst>
              <a:ext uri="{FF2B5EF4-FFF2-40B4-BE49-F238E27FC236}">
                <a16:creationId xmlns:a16="http://schemas.microsoft.com/office/drawing/2014/main" id="{F0DC436E-F53C-4013-B357-FDB5B7DE6765}"/>
              </a:ext>
            </a:extLst>
          </p:cNvPr>
          <p:cNvPicPr preferRelativeResize="0">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6489652" y="4328975"/>
            <a:ext cx="352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Rounded Corners 1">
            <a:extLst>
              <a:ext uri="{FF2B5EF4-FFF2-40B4-BE49-F238E27FC236}">
                <a16:creationId xmlns:a16="http://schemas.microsoft.com/office/drawing/2014/main" id="{DB34C2FE-06AC-4E3A-84D5-10B7E40CD5AE}"/>
              </a:ext>
            </a:extLst>
          </p:cNvPr>
          <p:cNvSpPr/>
          <p:nvPr/>
        </p:nvSpPr>
        <p:spPr>
          <a:xfrm>
            <a:off x="1878398" y="2555399"/>
            <a:ext cx="994401" cy="329485"/>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23" name="Rectangle 22">
            <a:extLst>
              <a:ext uri="{FF2B5EF4-FFF2-40B4-BE49-F238E27FC236}">
                <a16:creationId xmlns:a16="http://schemas.microsoft.com/office/drawing/2014/main" id="{AED09B35-BE5A-439E-A445-51E80775D3DF}"/>
              </a:ext>
            </a:extLst>
          </p:cNvPr>
          <p:cNvSpPr/>
          <p:nvPr/>
        </p:nvSpPr>
        <p:spPr>
          <a:xfrm>
            <a:off x="1872116" y="2873560"/>
            <a:ext cx="3023119" cy="28403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1" fontAlgn="auto" hangingPunct="1">
              <a:lnSpc>
                <a:spcPct val="114000"/>
              </a:lnSpc>
              <a:spcBef>
                <a:spcPts val="0"/>
              </a:spcBef>
              <a:spcAft>
                <a:spcPts val="0"/>
              </a:spcAft>
              <a:buClr>
                <a:schemeClr val="accent6"/>
              </a:buClr>
              <a:defRPr/>
            </a:pPr>
            <a:r>
              <a:rPr lang="en-US" sz="1200" kern="0" dirty="0">
                <a:solidFill>
                  <a:srgbClr val="000000"/>
                </a:solidFill>
                <a:latin typeface="+mn-lt"/>
              </a:rPr>
              <a:t>The health care provider writes additional orders:</a:t>
            </a:r>
          </a:p>
          <a:p>
            <a:pPr marL="171450" indent="-171450" eaLnBrk="1" fontAlgn="auto" hangingPunct="1">
              <a:lnSpc>
                <a:spcPct val="114000"/>
              </a:lnSpc>
              <a:spcBef>
                <a:spcPts val="0"/>
              </a:spcBef>
              <a:spcAft>
                <a:spcPts val="0"/>
              </a:spcAft>
              <a:buClrTx/>
              <a:buFont typeface="Arial" panose="020B0604020202020204" pitchFamily="34" charset="0"/>
              <a:buChar char="•"/>
              <a:defRPr/>
            </a:pPr>
            <a:r>
              <a:rPr lang="en-US" sz="1200" kern="0" dirty="0">
                <a:solidFill>
                  <a:schemeClr val="tx1"/>
                </a:solidFill>
                <a:latin typeface="+mn-lt"/>
              </a:rPr>
              <a:t>Vital signs and neuro checks q 1 hour</a:t>
            </a:r>
          </a:p>
          <a:p>
            <a:pPr marL="171450" indent="-171450" eaLnBrk="1" fontAlgn="auto" hangingPunct="1">
              <a:lnSpc>
                <a:spcPct val="114000"/>
              </a:lnSpc>
              <a:spcBef>
                <a:spcPts val="0"/>
              </a:spcBef>
              <a:spcAft>
                <a:spcPts val="0"/>
              </a:spcAft>
              <a:buClrTx/>
              <a:buFont typeface="Arial" panose="020B0604020202020204" pitchFamily="34" charset="0"/>
              <a:buChar char="•"/>
              <a:defRPr/>
            </a:pPr>
            <a:r>
              <a:rPr lang="en-US" sz="1200" kern="0" dirty="0">
                <a:solidFill>
                  <a:schemeClr val="tx1"/>
                </a:solidFill>
                <a:latin typeface="+mn-lt"/>
              </a:rPr>
              <a:t>Strict I/O</a:t>
            </a:r>
          </a:p>
          <a:p>
            <a:pPr marL="171450" indent="-171450" eaLnBrk="1" fontAlgn="auto" hangingPunct="1">
              <a:lnSpc>
                <a:spcPct val="114000"/>
              </a:lnSpc>
              <a:spcBef>
                <a:spcPts val="0"/>
              </a:spcBef>
              <a:spcAft>
                <a:spcPts val="0"/>
              </a:spcAft>
              <a:buClrTx/>
              <a:buFont typeface="Arial" panose="020B0604020202020204" pitchFamily="34" charset="0"/>
              <a:buChar char="•"/>
              <a:defRPr/>
            </a:pPr>
            <a:r>
              <a:rPr lang="en-US" sz="1200" kern="0" dirty="0">
                <a:solidFill>
                  <a:schemeClr val="tx1"/>
                </a:solidFill>
                <a:latin typeface="+mn-lt"/>
              </a:rPr>
              <a:t>Fingerstick glucose q 4 hours</a:t>
            </a:r>
          </a:p>
          <a:p>
            <a:pPr marL="171450" indent="-171450" eaLnBrk="1" fontAlgn="auto" hangingPunct="1">
              <a:lnSpc>
                <a:spcPct val="114000"/>
              </a:lnSpc>
              <a:spcBef>
                <a:spcPts val="0"/>
              </a:spcBef>
              <a:spcAft>
                <a:spcPts val="0"/>
              </a:spcAft>
              <a:buClrTx/>
              <a:buFont typeface="Arial" panose="020B0604020202020204" pitchFamily="34" charset="0"/>
              <a:buChar char="•"/>
              <a:defRPr/>
            </a:pPr>
            <a:r>
              <a:rPr lang="en-US" sz="1200" kern="0" dirty="0">
                <a:solidFill>
                  <a:schemeClr val="tx1"/>
                </a:solidFill>
                <a:latin typeface="+mn-lt"/>
              </a:rPr>
              <a:t>STAT CBC with differential, lactic acid, and coagulation profile</a:t>
            </a:r>
          </a:p>
        </p:txBody>
      </p:sp>
    </p:spTree>
    <p:extLst>
      <p:ext uri="{BB962C8B-B14F-4D97-AF65-F5344CB8AC3E}">
        <p14:creationId xmlns:p14="http://schemas.microsoft.com/office/powerpoint/2010/main" val="326164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2" nodeType="withEffect">
                                  <p:stCondLst>
                                    <p:cond delay="0"/>
                                  </p:stCondLst>
                                  <p:childTnLst>
                                    <p:set>
                                      <p:cBhvr>
                                        <p:cTn id="6" dur="1" fill="hold">
                                          <p:stCondLst>
                                            <p:cond delay="0"/>
                                          </p:stCondLst>
                                        </p:cTn>
                                        <p:tgtEl>
                                          <p:spTgt spid="2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par>
                                <p:cTn id="12" presetID="1" presetClass="entr" presetSubtype="0" fill="hold" nodeType="with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1" presetClass="entr" presetSubtype="0" fill="hold" nodeType="with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par>
                                <p:cTn id="33" presetID="1" presetClass="entr" presetSubtype="0"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5" restart="whenNotActive" fill="hold" evtFilter="cancelBubble" nodeType="interactiveSeq">
                <p:stCondLst>
                  <p:cond evt="onClick" delay="0">
                    <p:tgtEl>
                      <p:spTgt spid="2"/>
                    </p:tgtEl>
                  </p:cond>
                </p:stCondLst>
                <p:endSync evt="end" delay="0">
                  <p:rtn val="all"/>
                </p:endSync>
                <p:childTnLst>
                  <p:par>
                    <p:cTn id="36" fill="hold">
                      <p:stCondLst>
                        <p:cond delay="0"/>
                      </p:stCondLst>
                      <p:childTnLst>
                        <p:par>
                          <p:cTn id="37" fill="hold">
                            <p:stCondLst>
                              <p:cond delay="0"/>
                            </p:stCondLst>
                            <p:childTnLst>
                              <p:par>
                                <p:cTn id="38" presetID="10" presetClass="exit" presetSubtype="0" fill="hold" grpId="0" nodeType="clickEffect">
                                  <p:stCondLst>
                                    <p:cond delay="0"/>
                                  </p:stCondLst>
                                  <p:childTnLst>
                                    <p:animEffect transition="out" filter="fade">
                                      <p:cBhvr>
                                        <p:cTn id="39" dur="500"/>
                                        <p:tgtEl>
                                          <p:spTgt spid="23"/>
                                        </p:tgtEl>
                                      </p:cBhvr>
                                    </p:animEffect>
                                    <p:set>
                                      <p:cBhvr>
                                        <p:cTn id="40"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41" restart="whenNotActive" fill="hold" evtFilter="cancelBubble" nodeType="interactiveSeq">
                <p:stCondLst>
                  <p:cond evt="onClick" delay="0">
                    <p:tgtEl>
                      <p:spTgt spid="22"/>
                    </p:tgtEl>
                  </p:cond>
                </p:stCondLst>
                <p:endSync evt="end" delay="0">
                  <p:rtn val="all"/>
                </p:endSync>
                <p:childTnLst>
                  <p:par>
                    <p:cTn id="42" fill="hold">
                      <p:stCondLst>
                        <p:cond delay="0"/>
                      </p:stCondLst>
                      <p:childTnLst>
                        <p:par>
                          <p:cTn id="43" fill="hold">
                            <p:stCondLst>
                              <p:cond delay="0"/>
                            </p:stCondLst>
                            <p:childTnLst>
                              <p:par>
                                <p:cTn id="44" presetID="10" presetClass="entr" presetSubtype="0" fill="hold" grpId="1" nodeType="click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fade">
                                      <p:cBhvr>
                                        <p:cTn id="46" dur="500"/>
                                        <p:tgtEl>
                                          <p:spTgt spid="23"/>
                                        </p:tgtEl>
                                      </p:cBhvr>
                                    </p:animEffect>
                                  </p:childTnLst>
                                </p:cTn>
                              </p:par>
                            </p:childTnLst>
                          </p:cTn>
                        </p:par>
                      </p:childTnLst>
                    </p:cTn>
                  </p:par>
                </p:childTnLst>
              </p:cTn>
              <p:nextCondLst>
                <p:cond evt="onClick" delay="0">
                  <p:tgtEl>
                    <p:spTgt spid="22"/>
                  </p:tgtEl>
                </p:cond>
              </p:nextCondLst>
            </p:seq>
          </p:childTnLst>
        </p:cTn>
      </p:par>
    </p:tnLst>
    <p:bldLst>
      <p:bldP spid="23" grpId="0" animBg="1"/>
      <p:bldP spid="23" grpId="1" animBg="1"/>
      <p:bldP spid="23"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Placeholder 27">
            <a:extLst>
              <a:ext uri="{FF2B5EF4-FFF2-40B4-BE49-F238E27FC236}">
                <a16:creationId xmlns:a16="http://schemas.microsoft.com/office/drawing/2014/main" id="{0BA2DDA1-812E-489D-B898-F2D6D5A39C5D}"/>
              </a:ext>
            </a:extLst>
          </p:cNvPr>
          <p:cNvSpPr>
            <a:spLocks noGrp="1"/>
          </p:cNvSpPr>
          <p:nvPr>
            <p:ph type="body" sz="quarter" idx="10"/>
          </p:nvPr>
        </p:nvSpPr>
        <p:spPr>
          <a:xfrm>
            <a:off x="1878399" y="2866769"/>
            <a:ext cx="3008698" cy="2860588"/>
          </a:xfrm>
        </p:spPr>
        <p:txBody>
          <a:bodyPr/>
          <a:lstStyle/>
          <a:p>
            <a:r>
              <a:rPr lang="en-US" dirty="0"/>
              <a:t>A 45-year-old female client with a diagnosis of diabetes mellitus type 2 and osteomyelitis is preparing for discharge following debridement of a right foot ulcer and several days of IV vancomycin infusion. The client is scheduled to be discharged with a peripherally inserted central catheter (PICC) in the left antecubital space so she can continue to receive intravenous antibiotics at home. The client is awake and confused and reports feeling anxious and “a little short of breath.” Lungs are clear to auscultation. The client reports pain at the surgical site of 6/10. The right foot dressing and PICC dressing are dry and intact. Oral and IV intake for the past 24 hours: 2200 mL. Urine output: 420 mL.</a:t>
            </a:r>
          </a:p>
        </p:txBody>
      </p:sp>
      <p:sp>
        <p:nvSpPr>
          <p:cNvPr id="29" name="Text Placeholder 28">
            <a:extLst>
              <a:ext uri="{FF2B5EF4-FFF2-40B4-BE49-F238E27FC236}">
                <a16:creationId xmlns:a16="http://schemas.microsoft.com/office/drawing/2014/main" id="{49E89037-1C7E-4E17-B74E-8350D1E90F82}"/>
              </a:ext>
            </a:extLst>
          </p:cNvPr>
          <p:cNvSpPr>
            <a:spLocks noGrp="1"/>
          </p:cNvSpPr>
          <p:nvPr>
            <p:ph type="body" sz="quarter" idx="11"/>
          </p:nvPr>
        </p:nvSpPr>
        <p:spPr>
          <a:xfrm>
            <a:off x="1878399" y="1433513"/>
            <a:ext cx="3008698" cy="345860"/>
          </a:xfrm>
        </p:spPr>
        <p:txBody>
          <a:bodyPr/>
          <a:lstStyle/>
          <a:p>
            <a:r>
              <a:rPr lang="en-US" dirty="0"/>
              <a:t>Case Study:</a:t>
            </a:r>
          </a:p>
        </p:txBody>
      </p:sp>
      <p:sp>
        <p:nvSpPr>
          <p:cNvPr id="30" name="Text Placeholder 29">
            <a:extLst>
              <a:ext uri="{FF2B5EF4-FFF2-40B4-BE49-F238E27FC236}">
                <a16:creationId xmlns:a16="http://schemas.microsoft.com/office/drawing/2014/main" id="{507AC98F-A181-473D-9D73-CB3375ECE6A3}"/>
              </a:ext>
            </a:extLst>
          </p:cNvPr>
          <p:cNvSpPr>
            <a:spLocks noGrp="1"/>
          </p:cNvSpPr>
          <p:nvPr>
            <p:ph type="body" sz="quarter" idx="12"/>
          </p:nvPr>
        </p:nvSpPr>
        <p:spPr>
          <a:xfrm>
            <a:off x="1878398" y="1927010"/>
            <a:ext cx="3008697" cy="612304"/>
          </a:xfrm>
        </p:spPr>
        <p:txBody>
          <a:bodyPr/>
          <a:lstStyle/>
          <a:p>
            <a:r>
              <a:rPr lang="en-US" dirty="0"/>
              <a:t>DM, discharge with PICC</a:t>
            </a:r>
          </a:p>
        </p:txBody>
      </p:sp>
      <p:sp>
        <p:nvSpPr>
          <p:cNvPr id="5" name="Shape 237">
            <a:extLst>
              <a:ext uri="{FF2B5EF4-FFF2-40B4-BE49-F238E27FC236}">
                <a16:creationId xmlns:a16="http://schemas.microsoft.com/office/drawing/2014/main" id="{80918ECD-F5D0-4827-A1A8-C3B4EB8BBA16}"/>
              </a:ext>
            </a:extLst>
          </p:cNvPr>
          <p:cNvSpPr txBox="1">
            <a:spLocks/>
          </p:cNvSpPr>
          <p:nvPr/>
        </p:nvSpPr>
        <p:spPr bwMode="auto">
          <a:xfrm>
            <a:off x="6038400" y="998785"/>
            <a:ext cx="5415354" cy="585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25" tIns="34275" rIns="91425" bIns="34275" numCol="1" anchor="t" anchorCtr="0" compatLnSpc="1">
            <a:prstTxWarp prst="textNoShape">
              <a:avLst/>
            </a:prstTxWarp>
            <a:noAutofit/>
          </a:bodyPr>
          <a:lstStyle>
            <a:defPPr marR="0" lvl="0" algn="l" rtl="0">
              <a:lnSpc>
                <a:spcPct val="100000"/>
              </a:lnSpc>
              <a:spcBef>
                <a:spcPts val="0"/>
              </a:spcBef>
              <a:spcAft>
                <a:spcPts val="0"/>
              </a:spcAft>
            </a:defPPr>
            <a:lvl1pPr marL="0" marR="0" lvl="0" indent="0" algn="l" rtl="0" eaLnBrk="0" fontAlgn="base" hangingPunct="0">
              <a:lnSpc>
                <a:spcPct val="90000"/>
              </a:lnSpc>
              <a:spcBef>
                <a:spcPts val="10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1pPr>
            <a:lvl2pPr marL="457189" marR="0" lvl="1"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2pPr>
            <a:lvl3pPr marL="914377" marR="0" lvl="2"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3pPr>
            <a:lvl4pPr marL="1371566" marR="0" lvl="3"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4pPr>
            <a:lvl5pPr marL="1828754" marR="0" lvl="4" indent="0" algn="l" rtl="0" eaLnBrk="0" fontAlgn="base" hangingPunct="0">
              <a:lnSpc>
                <a:spcPct val="90000"/>
              </a:lnSpc>
              <a:spcBef>
                <a:spcPts val="500"/>
              </a:spcBef>
              <a:spcAft>
                <a:spcPct val="0"/>
              </a:spcAft>
              <a:buClr>
                <a:schemeClr val="dk1"/>
              </a:buClr>
              <a:buSzPct val="100000"/>
              <a:buFont typeface="Arial"/>
              <a:buNone/>
              <a:defRPr sz="1800" b="0" i="0" u="none" strike="noStrike" cap="none">
                <a:solidFill>
                  <a:schemeClr val="dk1"/>
                </a:solidFill>
                <a:latin typeface="Times New Roman"/>
                <a:ea typeface="Times New Roman"/>
                <a:cs typeface="Times New Roman"/>
                <a:sym typeface="Times New Roman"/>
              </a:defRPr>
            </a:lvl5pPr>
            <a:lvl6pPr marL="2514537" marR="0" lvl="5"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726" marR="0" lvl="6"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8914" marR="0" lvl="7"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103" marR="0" lvl="8" indent="-114297"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pPr indent="-85723" eaLnBrk="1" fontAlgn="auto" hangingPunct="1">
              <a:lnSpc>
                <a:spcPct val="114000"/>
              </a:lnSpc>
              <a:spcBef>
                <a:spcPts val="0"/>
              </a:spcBef>
              <a:spcAft>
                <a:spcPts val="0"/>
              </a:spcAft>
              <a:defRPr/>
            </a:pPr>
            <a:r>
              <a:rPr lang="en-US" sz="1200" kern="0" dirty="0">
                <a:solidFill>
                  <a:schemeClr val="tx1"/>
                </a:solidFill>
                <a:latin typeface="+mn-lt"/>
              </a:rPr>
              <a:t>For each assessment finding below, determine which findings indicate interventions have been effective and which findings require further follow up with the health care provider.</a:t>
            </a:r>
            <a:br>
              <a:rPr lang="en-US" sz="825" kern="0" dirty="0">
                <a:solidFill>
                  <a:schemeClr val="tx1"/>
                </a:solidFill>
                <a:latin typeface="+mn-lt"/>
              </a:rPr>
            </a:br>
            <a:endParaRPr lang="en-US" sz="825" kern="0" dirty="0">
              <a:solidFill>
                <a:schemeClr val="tx1"/>
              </a:solidFill>
              <a:latin typeface="+mn-lt"/>
            </a:endParaRPr>
          </a:p>
        </p:txBody>
      </p:sp>
      <p:graphicFrame>
        <p:nvGraphicFramePr>
          <p:cNvPr id="6" name="Table 5">
            <a:extLst>
              <a:ext uri="{FF2B5EF4-FFF2-40B4-BE49-F238E27FC236}">
                <a16:creationId xmlns:a16="http://schemas.microsoft.com/office/drawing/2014/main" id="{F80C8657-0F06-413E-8003-9FA9C227A7D4}"/>
              </a:ext>
            </a:extLst>
          </p:cNvPr>
          <p:cNvGraphicFramePr>
            <a:graphicFrameLocks noGrp="1"/>
          </p:cNvGraphicFramePr>
          <p:nvPr>
            <p:extLst>
              <p:ext uri="{D42A27DB-BD31-4B8C-83A1-F6EECF244321}">
                <p14:modId xmlns:p14="http://schemas.microsoft.com/office/powerpoint/2010/main" val="2494523315"/>
              </p:ext>
            </p:extLst>
          </p:nvPr>
        </p:nvGraphicFramePr>
        <p:xfrm>
          <a:off x="6096000" y="1773810"/>
          <a:ext cx="4977600" cy="1946910"/>
        </p:xfrm>
        <a:graphic>
          <a:graphicData uri="http://schemas.openxmlformats.org/drawingml/2006/table">
            <a:tbl>
              <a:tblPr bandRow="1">
                <a:tableStyleId>{D27102A9-8310-4765-A935-A1911B00CA55}</a:tableStyleId>
              </a:tblPr>
              <a:tblGrid>
                <a:gridCol w="3063884">
                  <a:extLst>
                    <a:ext uri="{9D8B030D-6E8A-4147-A177-3AD203B41FA5}">
                      <a16:colId xmlns:a16="http://schemas.microsoft.com/office/drawing/2014/main" val="4240357597"/>
                    </a:ext>
                  </a:extLst>
                </a:gridCol>
                <a:gridCol w="839276">
                  <a:extLst>
                    <a:ext uri="{9D8B030D-6E8A-4147-A177-3AD203B41FA5}">
                      <a16:colId xmlns:a16="http://schemas.microsoft.com/office/drawing/2014/main" val="3073768509"/>
                    </a:ext>
                  </a:extLst>
                </a:gridCol>
                <a:gridCol w="1074440">
                  <a:extLst>
                    <a:ext uri="{9D8B030D-6E8A-4147-A177-3AD203B41FA5}">
                      <a16:colId xmlns:a16="http://schemas.microsoft.com/office/drawing/2014/main" val="2759232931"/>
                    </a:ext>
                  </a:extLst>
                </a:gridCol>
              </a:tblGrid>
              <a:tr h="0">
                <a:tc>
                  <a:txBody>
                    <a:bodyPr/>
                    <a:lstStyle/>
                    <a:p>
                      <a:pPr algn="ctr" rtl="0" fontAlgn="t">
                        <a:spcBef>
                          <a:spcPts val="0"/>
                        </a:spcBef>
                        <a:spcAft>
                          <a:spcPts val="0"/>
                        </a:spcAft>
                      </a:pPr>
                      <a:r>
                        <a:rPr lang="en-US" sz="1200" u="none" strike="noStrike" dirty="0">
                          <a:effectLst/>
                        </a:rPr>
                        <a:t>Assessment Finding</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alpha val="20000"/>
                      </a:schemeClr>
                    </a:solidFill>
                  </a:tcPr>
                </a:tc>
                <a:tc>
                  <a:txBody>
                    <a:bodyPr/>
                    <a:lstStyle/>
                    <a:p>
                      <a:pPr algn="ctr" rtl="0" fontAlgn="t">
                        <a:spcBef>
                          <a:spcPts val="0"/>
                        </a:spcBef>
                        <a:spcAft>
                          <a:spcPts val="0"/>
                        </a:spcAft>
                      </a:pPr>
                      <a:r>
                        <a:rPr lang="en-US" sz="1200" u="none" strike="noStrike" dirty="0">
                          <a:effectLst/>
                        </a:rPr>
                        <a:t>Effective</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alpha val="20000"/>
                      </a:schemeClr>
                    </a:solidFill>
                  </a:tcPr>
                </a:tc>
                <a:tc>
                  <a:txBody>
                    <a:bodyPr/>
                    <a:lstStyle/>
                    <a:p>
                      <a:pPr algn="ctr" rtl="0" fontAlgn="t">
                        <a:spcBef>
                          <a:spcPts val="0"/>
                        </a:spcBef>
                        <a:spcAft>
                          <a:spcPts val="0"/>
                        </a:spcAft>
                      </a:pPr>
                      <a:r>
                        <a:rPr lang="en-US" sz="1200" u="none" strike="noStrike" dirty="0">
                          <a:effectLst/>
                        </a:rPr>
                        <a:t>Notify HCP</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alpha val="20000"/>
                      </a:schemeClr>
                    </a:solidFill>
                  </a:tcPr>
                </a:tc>
                <a:extLst>
                  <a:ext uri="{0D108BD9-81ED-4DB2-BD59-A6C34878D82A}">
                    <a16:rowId xmlns:a16="http://schemas.microsoft.com/office/drawing/2014/main" val="3015765936"/>
                  </a:ext>
                </a:extLst>
              </a:tr>
              <a:tr h="0">
                <a:tc>
                  <a:txBody>
                    <a:bodyPr/>
                    <a:lstStyle/>
                    <a:p>
                      <a:pPr rtl="0" fontAlgn="t">
                        <a:spcBef>
                          <a:spcPts val="0"/>
                        </a:spcBef>
                        <a:spcAft>
                          <a:spcPts val="0"/>
                        </a:spcAft>
                      </a:pPr>
                      <a:r>
                        <a:rPr lang="en-US" sz="1200" b="0" i="0" u="none" strike="noStrike" kern="1200" dirty="0">
                          <a:solidFill>
                            <a:schemeClr val="tx1"/>
                          </a:solidFill>
                          <a:effectLst/>
                          <a:latin typeface="+mn-lt"/>
                          <a:ea typeface="+mn-ea"/>
                          <a:cs typeface="+mn-cs"/>
                        </a:rPr>
                        <a:t>Client lethargic and confused</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spcBef>
                          <a:spcPts val="0"/>
                        </a:spcBef>
                        <a:spcAft>
                          <a:spcPts val="0"/>
                        </a:spcAft>
                      </a:pP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996447"/>
                  </a:ext>
                </a:extLst>
              </a:tr>
              <a:tr h="0">
                <a:tc>
                  <a:txBody>
                    <a:bodyPr/>
                    <a:lstStyle/>
                    <a:p>
                      <a:pPr rtl="0" fontAlgn="t">
                        <a:spcBef>
                          <a:spcPts val="0"/>
                        </a:spcBef>
                        <a:spcAft>
                          <a:spcPts val="0"/>
                        </a:spcAft>
                      </a:pPr>
                      <a:r>
                        <a:rPr lang="en-US" sz="1200" b="0" i="0" u="none" strike="noStrike" kern="1200" dirty="0">
                          <a:solidFill>
                            <a:schemeClr val="tx1"/>
                          </a:solidFill>
                          <a:effectLst/>
                          <a:latin typeface="+mn-lt"/>
                          <a:ea typeface="+mn-ea"/>
                          <a:cs typeface="+mn-cs"/>
                        </a:rPr>
                        <a:t>Pain 0/10 10 minutes after IV pain medication</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6617385"/>
                  </a:ext>
                </a:extLst>
              </a:tr>
              <a:tr h="0">
                <a:tc>
                  <a:txBody>
                    <a:bodyPr/>
                    <a:lstStyle/>
                    <a:p>
                      <a:pPr rtl="0" fontAlgn="t">
                        <a:spcBef>
                          <a:spcPts val="0"/>
                        </a:spcBef>
                        <a:spcAft>
                          <a:spcPts val="0"/>
                        </a:spcAft>
                      </a:pPr>
                      <a:r>
                        <a:rPr lang="en-US" sz="1200" b="0" i="0" u="none" strike="noStrike" kern="1200" dirty="0">
                          <a:solidFill>
                            <a:schemeClr val="tx1"/>
                          </a:solidFill>
                          <a:effectLst/>
                          <a:latin typeface="+mn-lt"/>
                          <a:ea typeface="+mn-ea"/>
                          <a:cs typeface="+mn-cs"/>
                        </a:rPr>
                        <a:t>Right foot surgical wound with foul odor</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spcBef>
                          <a:spcPts val="0"/>
                        </a:spcBef>
                        <a:spcAft>
                          <a:spcPts val="0"/>
                        </a:spcAft>
                      </a:pP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1822701"/>
                  </a:ext>
                </a:extLst>
              </a:tr>
              <a:tr h="0">
                <a:tc>
                  <a:txBody>
                    <a:bodyPr/>
                    <a:lstStyle/>
                    <a:p>
                      <a:pPr rtl="0" fontAlgn="t">
                        <a:spcBef>
                          <a:spcPts val="0"/>
                        </a:spcBef>
                        <a:spcAft>
                          <a:spcPts val="0"/>
                        </a:spcAft>
                      </a:pPr>
                      <a:r>
                        <a:rPr lang="en-US" sz="1200" b="0" i="0" u="none" strike="noStrike" kern="1200" dirty="0">
                          <a:solidFill>
                            <a:schemeClr val="tx1"/>
                          </a:solidFill>
                          <a:effectLst/>
                          <a:latin typeface="+mn-lt"/>
                          <a:ea typeface="+mn-ea"/>
                          <a:cs typeface="+mn-cs"/>
                        </a:rPr>
                        <a:t>Blood glucose 112 mg/dL (6.2 mmol/L)</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spcBef>
                          <a:spcPts val="0"/>
                        </a:spcBef>
                        <a:spcAft>
                          <a:spcPts val="0"/>
                        </a:spcAft>
                      </a:pP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5087826"/>
                  </a:ext>
                </a:extLst>
              </a:tr>
              <a:tr h="0">
                <a:tc>
                  <a:txBody>
                    <a:bodyPr/>
                    <a:lstStyle/>
                    <a:p>
                      <a:pPr rtl="0" fontAlgn="t">
                        <a:spcBef>
                          <a:spcPts val="0"/>
                        </a:spcBef>
                        <a:spcAft>
                          <a:spcPts val="0"/>
                        </a:spcAft>
                      </a:pPr>
                      <a:r>
                        <a:rPr lang="en-US" sz="1200" b="0" i="0" u="none" strike="noStrike" kern="1200" dirty="0">
                          <a:solidFill>
                            <a:schemeClr val="tx1"/>
                          </a:solidFill>
                          <a:effectLst/>
                          <a:latin typeface="+mn-lt"/>
                          <a:ea typeface="+mn-ea"/>
                          <a:cs typeface="+mn-cs"/>
                        </a:rPr>
                        <a:t>RR 20 with SpO</a:t>
                      </a:r>
                      <a:r>
                        <a:rPr lang="en-US" sz="1200" b="0" i="0" u="none" strike="noStrike" kern="1200" baseline="-50000" dirty="0">
                          <a:solidFill>
                            <a:schemeClr val="tx1"/>
                          </a:solidFill>
                          <a:effectLst/>
                          <a:latin typeface="+mn-lt"/>
                          <a:ea typeface="+mn-ea"/>
                          <a:cs typeface="+mn-cs"/>
                        </a:rPr>
                        <a:t>2</a:t>
                      </a:r>
                      <a:r>
                        <a:rPr lang="en-US" sz="1200" b="0" i="0" u="none" strike="noStrike" kern="1200" dirty="0">
                          <a:solidFill>
                            <a:schemeClr val="tx1"/>
                          </a:solidFill>
                          <a:effectLst/>
                          <a:latin typeface="+mn-lt"/>
                          <a:ea typeface="+mn-ea"/>
                          <a:cs typeface="+mn-cs"/>
                        </a:rPr>
                        <a:t> 98% on 3L/NC</a:t>
                      </a: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spcBef>
                          <a:spcPts val="0"/>
                        </a:spcBef>
                        <a:spcAft>
                          <a:spcPts val="0"/>
                        </a:spcAft>
                      </a:pP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2261899"/>
                  </a:ext>
                </a:extLst>
              </a:tr>
              <a:tr h="0">
                <a:tc>
                  <a:txBody>
                    <a:bodyPr/>
                    <a:lstStyle/>
                    <a:p>
                      <a:pPr rtl="0" fontAlgn="t">
                        <a:spcBef>
                          <a:spcPts val="0"/>
                        </a:spcBef>
                        <a:spcAft>
                          <a:spcPts val="0"/>
                        </a:spcAft>
                      </a:pPr>
                      <a:r>
                        <a:rPr lang="en-US" sz="1200" dirty="0">
                          <a:effectLst/>
                        </a:rPr>
                        <a:t>Urine output 20 mL/hour for 2 hours</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spcBef>
                          <a:spcPts val="0"/>
                        </a:spcBef>
                        <a:spcAft>
                          <a:spcPts val="0"/>
                        </a:spcAft>
                      </a:pPr>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200" dirty="0">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1024113"/>
                  </a:ext>
                </a:extLst>
              </a:tr>
            </a:tbl>
          </a:graphicData>
        </a:graphic>
      </p:graphicFrame>
      <p:sp>
        <p:nvSpPr>
          <p:cNvPr id="7" name="Oval 6">
            <a:extLst>
              <a:ext uri="{FF2B5EF4-FFF2-40B4-BE49-F238E27FC236}">
                <a16:creationId xmlns:a16="http://schemas.microsoft.com/office/drawing/2014/main" id="{E8B50DE9-AD3F-4341-AE4B-5663154264A0}"/>
              </a:ext>
            </a:extLst>
          </p:cNvPr>
          <p:cNvSpPr/>
          <p:nvPr/>
        </p:nvSpPr>
        <p:spPr>
          <a:xfrm>
            <a:off x="10442387" y="2101639"/>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8" name="Oval 7">
            <a:extLst>
              <a:ext uri="{FF2B5EF4-FFF2-40B4-BE49-F238E27FC236}">
                <a16:creationId xmlns:a16="http://schemas.microsoft.com/office/drawing/2014/main" id="{134B3670-DF6C-47C9-9834-E42E3A791354}"/>
              </a:ext>
            </a:extLst>
          </p:cNvPr>
          <p:cNvSpPr/>
          <p:nvPr/>
        </p:nvSpPr>
        <p:spPr>
          <a:xfrm>
            <a:off x="9458790" y="2106981"/>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17" name="Oval 16">
            <a:extLst>
              <a:ext uri="{FF2B5EF4-FFF2-40B4-BE49-F238E27FC236}">
                <a16:creationId xmlns:a16="http://schemas.microsoft.com/office/drawing/2014/main" id="{A5B06F13-6F71-425B-8746-A7071CD20CEE}"/>
              </a:ext>
            </a:extLst>
          </p:cNvPr>
          <p:cNvSpPr/>
          <p:nvPr/>
        </p:nvSpPr>
        <p:spPr>
          <a:xfrm>
            <a:off x="9458790" y="2674637"/>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18" name="Oval 17">
            <a:extLst>
              <a:ext uri="{FF2B5EF4-FFF2-40B4-BE49-F238E27FC236}">
                <a16:creationId xmlns:a16="http://schemas.microsoft.com/office/drawing/2014/main" id="{F04871D0-881D-4663-9DFE-03F5A1B1E0B8}"/>
              </a:ext>
            </a:extLst>
          </p:cNvPr>
          <p:cNvSpPr/>
          <p:nvPr/>
        </p:nvSpPr>
        <p:spPr>
          <a:xfrm>
            <a:off x="9458790" y="3497781"/>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19" name="Oval 18">
            <a:extLst>
              <a:ext uri="{FF2B5EF4-FFF2-40B4-BE49-F238E27FC236}">
                <a16:creationId xmlns:a16="http://schemas.microsoft.com/office/drawing/2014/main" id="{08EDBFDE-6929-417C-BD0C-6550F931ABCF}"/>
              </a:ext>
            </a:extLst>
          </p:cNvPr>
          <p:cNvSpPr/>
          <p:nvPr/>
        </p:nvSpPr>
        <p:spPr>
          <a:xfrm>
            <a:off x="10442387" y="2394744"/>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20" name="Oval 19">
            <a:extLst>
              <a:ext uri="{FF2B5EF4-FFF2-40B4-BE49-F238E27FC236}">
                <a16:creationId xmlns:a16="http://schemas.microsoft.com/office/drawing/2014/main" id="{B7C8FD53-C446-4FF2-8D96-51A820AD218B}"/>
              </a:ext>
            </a:extLst>
          </p:cNvPr>
          <p:cNvSpPr/>
          <p:nvPr/>
        </p:nvSpPr>
        <p:spPr>
          <a:xfrm>
            <a:off x="10442387" y="2956085"/>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21" name="Oval 20">
            <a:extLst>
              <a:ext uri="{FF2B5EF4-FFF2-40B4-BE49-F238E27FC236}">
                <a16:creationId xmlns:a16="http://schemas.microsoft.com/office/drawing/2014/main" id="{60BD8F6D-0101-427D-9FE0-7841545B2F9E}"/>
              </a:ext>
            </a:extLst>
          </p:cNvPr>
          <p:cNvSpPr/>
          <p:nvPr/>
        </p:nvSpPr>
        <p:spPr>
          <a:xfrm>
            <a:off x="10442387" y="3241839"/>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22" name="Oval 21">
            <a:extLst>
              <a:ext uri="{FF2B5EF4-FFF2-40B4-BE49-F238E27FC236}">
                <a16:creationId xmlns:a16="http://schemas.microsoft.com/office/drawing/2014/main" id="{4248C92B-D2B5-4AF5-9D1E-7A73AAE8F0F7}"/>
              </a:ext>
            </a:extLst>
          </p:cNvPr>
          <p:cNvSpPr/>
          <p:nvPr/>
        </p:nvSpPr>
        <p:spPr>
          <a:xfrm>
            <a:off x="9458790" y="2390809"/>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23" name="Oval 22">
            <a:extLst>
              <a:ext uri="{FF2B5EF4-FFF2-40B4-BE49-F238E27FC236}">
                <a16:creationId xmlns:a16="http://schemas.microsoft.com/office/drawing/2014/main" id="{9C5B821E-99A4-4A1D-9ADD-62A731DAC6B2}"/>
              </a:ext>
            </a:extLst>
          </p:cNvPr>
          <p:cNvSpPr/>
          <p:nvPr/>
        </p:nvSpPr>
        <p:spPr>
          <a:xfrm>
            <a:off x="10442387" y="2674637"/>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24" name="Oval 23">
            <a:extLst>
              <a:ext uri="{FF2B5EF4-FFF2-40B4-BE49-F238E27FC236}">
                <a16:creationId xmlns:a16="http://schemas.microsoft.com/office/drawing/2014/main" id="{8380A171-D63D-44C6-8ABB-41D052250E1F}"/>
              </a:ext>
            </a:extLst>
          </p:cNvPr>
          <p:cNvSpPr/>
          <p:nvPr/>
        </p:nvSpPr>
        <p:spPr>
          <a:xfrm>
            <a:off x="9458790" y="2956085"/>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25" name="Oval 24">
            <a:extLst>
              <a:ext uri="{FF2B5EF4-FFF2-40B4-BE49-F238E27FC236}">
                <a16:creationId xmlns:a16="http://schemas.microsoft.com/office/drawing/2014/main" id="{1E3ECB6D-4200-4F62-B6D0-31AD8431C8EC}"/>
              </a:ext>
            </a:extLst>
          </p:cNvPr>
          <p:cNvSpPr/>
          <p:nvPr/>
        </p:nvSpPr>
        <p:spPr>
          <a:xfrm>
            <a:off x="9458790" y="3241839"/>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26" name="Oval 25">
            <a:extLst>
              <a:ext uri="{FF2B5EF4-FFF2-40B4-BE49-F238E27FC236}">
                <a16:creationId xmlns:a16="http://schemas.microsoft.com/office/drawing/2014/main" id="{1043F6EA-E329-4AA8-AE64-C197CD5243F9}"/>
              </a:ext>
            </a:extLst>
          </p:cNvPr>
          <p:cNvSpPr/>
          <p:nvPr/>
        </p:nvSpPr>
        <p:spPr>
          <a:xfrm>
            <a:off x="10442387" y="3497781"/>
            <a:ext cx="152400" cy="145256"/>
          </a:xfrm>
          <a:prstGeom prst="ellipse">
            <a:avLst/>
          </a:prstGeom>
          <a:solidFill>
            <a:schemeClr val="accent4">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400">
                <a:solidFill>
                  <a:srgbClr val="000000"/>
                </a:solidFill>
                <a:latin typeface="Arial" charset="0"/>
                <a:ea typeface="Arial"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algn="ctr" defTabSz="685783"/>
            <a:endParaRPr lang="en-US" altLang="en-US" sz="1050" dirty="0">
              <a:solidFill>
                <a:srgbClr val="FFFFFF"/>
              </a:solidFill>
            </a:endParaRPr>
          </a:p>
        </p:txBody>
      </p:sp>
      <p:sp>
        <p:nvSpPr>
          <p:cNvPr id="27" name="Rectangle: Rounded Corners 26">
            <a:extLst>
              <a:ext uri="{FF2B5EF4-FFF2-40B4-BE49-F238E27FC236}">
                <a16:creationId xmlns:a16="http://schemas.microsoft.com/office/drawing/2014/main" id="{049CD93D-E1F5-441C-9A6D-3EACA99D62C1}"/>
              </a:ext>
            </a:extLst>
          </p:cNvPr>
          <p:cNvSpPr/>
          <p:nvPr/>
        </p:nvSpPr>
        <p:spPr>
          <a:xfrm>
            <a:off x="2888913" y="2552531"/>
            <a:ext cx="1011590" cy="31423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r>
              <a:rPr lang="en-US" sz="1200" dirty="0">
                <a:solidFill>
                  <a:schemeClr val="tx1"/>
                </a:solidFill>
              </a:rPr>
              <a:t>HCP Orders</a:t>
            </a:r>
          </a:p>
        </p:txBody>
      </p:sp>
      <p:sp>
        <p:nvSpPr>
          <p:cNvPr id="31" name="Rectangle: Rounded Corners 30">
            <a:extLst>
              <a:ext uri="{FF2B5EF4-FFF2-40B4-BE49-F238E27FC236}">
                <a16:creationId xmlns:a16="http://schemas.microsoft.com/office/drawing/2014/main" id="{B3992F51-465D-44F7-AF86-27A8D4DAB9E6}"/>
              </a:ext>
            </a:extLst>
          </p:cNvPr>
          <p:cNvSpPr/>
          <p:nvPr/>
        </p:nvSpPr>
        <p:spPr>
          <a:xfrm>
            <a:off x="1878398" y="2555399"/>
            <a:ext cx="994401" cy="329485"/>
          </a:xfrm>
          <a:prstGeom prst="round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32" name="Rectangle 31">
            <a:extLst>
              <a:ext uri="{FF2B5EF4-FFF2-40B4-BE49-F238E27FC236}">
                <a16:creationId xmlns:a16="http://schemas.microsoft.com/office/drawing/2014/main" id="{B29D910A-DFDE-4520-96AD-F32A1D47089B}"/>
              </a:ext>
            </a:extLst>
          </p:cNvPr>
          <p:cNvSpPr/>
          <p:nvPr/>
        </p:nvSpPr>
        <p:spPr>
          <a:xfrm>
            <a:off x="1883148" y="2862629"/>
            <a:ext cx="3023119" cy="28403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1" fontAlgn="auto" hangingPunct="1">
              <a:lnSpc>
                <a:spcPct val="114000"/>
              </a:lnSpc>
              <a:spcBef>
                <a:spcPts val="0"/>
              </a:spcBef>
              <a:spcAft>
                <a:spcPts val="0"/>
              </a:spcAft>
              <a:buClr>
                <a:schemeClr val="accent6"/>
              </a:buClr>
              <a:defRPr/>
            </a:pPr>
            <a:r>
              <a:rPr lang="en-US" sz="1200" kern="0" dirty="0">
                <a:solidFill>
                  <a:srgbClr val="000000"/>
                </a:solidFill>
                <a:latin typeface="+mn-lt"/>
              </a:rPr>
              <a:t>The health care provider writes additional orders:</a:t>
            </a:r>
          </a:p>
          <a:p>
            <a:pPr marL="171450" indent="-171450" eaLnBrk="1" fontAlgn="auto" hangingPunct="1">
              <a:lnSpc>
                <a:spcPct val="114000"/>
              </a:lnSpc>
              <a:spcBef>
                <a:spcPts val="0"/>
              </a:spcBef>
              <a:spcAft>
                <a:spcPts val="0"/>
              </a:spcAft>
              <a:buClrTx/>
              <a:buFont typeface="Arial" panose="020B0604020202020204" pitchFamily="34" charset="0"/>
              <a:buChar char="•"/>
              <a:defRPr/>
            </a:pPr>
            <a:r>
              <a:rPr lang="en-US" sz="1200" kern="0" dirty="0">
                <a:solidFill>
                  <a:schemeClr val="tx1"/>
                </a:solidFill>
                <a:latin typeface="+mn-lt"/>
              </a:rPr>
              <a:t>Vital signs and neuro checks q 1 hour</a:t>
            </a:r>
          </a:p>
          <a:p>
            <a:pPr marL="171450" indent="-171450" eaLnBrk="1" fontAlgn="auto" hangingPunct="1">
              <a:lnSpc>
                <a:spcPct val="114000"/>
              </a:lnSpc>
              <a:spcBef>
                <a:spcPts val="0"/>
              </a:spcBef>
              <a:spcAft>
                <a:spcPts val="0"/>
              </a:spcAft>
              <a:buClrTx/>
              <a:buFont typeface="Arial" panose="020B0604020202020204" pitchFamily="34" charset="0"/>
              <a:buChar char="•"/>
              <a:defRPr/>
            </a:pPr>
            <a:r>
              <a:rPr lang="en-US" sz="1200" kern="0" dirty="0">
                <a:solidFill>
                  <a:schemeClr val="tx1"/>
                </a:solidFill>
                <a:latin typeface="+mn-lt"/>
              </a:rPr>
              <a:t>Strict I/O</a:t>
            </a:r>
          </a:p>
          <a:p>
            <a:pPr marL="171450" indent="-171450" eaLnBrk="1" fontAlgn="auto" hangingPunct="1">
              <a:lnSpc>
                <a:spcPct val="114000"/>
              </a:lnSpc>
              <a:spcBef>
                <a:spcPts val="0"/>
              </a:spcBef>
              <a:spcAft>
                <a:spcPts val="0"/>
              </a:spcAft>
              <a:buClrTx/>
              <a:buFont typeface="Arial" panose="020B0604020202020204" pitchFamily="34" charset="0"/>
              <a:buChar char="•"/>
              <a:defRPr/>
            </a:pPr>
            <a:r>
              <a:rPr lang="en-US" sz="1200" kern="0" dirty="0">
                <a:solidFill>
                  <a:schemeClr val="tx1"/>
                </a:solidFill>
                <a:latin typeface="+mn-lt"/>
              </a:rPr>
              <a:t>Fingerstick glucose q 4 hours</a:t>
            </a:r>
          </a:p>
          <a:p>
            <a:pPr marL="171450" indent="-171450" eaLnBrk="1" fontAlgn="auto" hangingPunct="1">
              <a:lnSpc>
                <a:spcPct val="114000"/>
              </a:lnSpc>
              <a:spcBef>
                <a:spcPts val="0"/>
              </a:spcBef>
              <a:spcAft>
                <a:spcPts val="0"/>
              </a:spcAft>
              <a:buClrTx/>
              <a:buFont typeface="Arial" panose="020B0604020202020204" pitchFamily="34" charset="0"/>
              <a:buChar char="•"/>
              <a:defRPr/>
            </a:pPr>
            <a:r>
              <a:rPr lang="en-US" sz="1200" kern="0" dirty="0">
                <a:solidFill>
                  <a:schemeClr val="tx1"/>
                </a:solidFill>
                <a:latin typeface="+mn-lt"/>
              </a:rPr>
              <a:t>STAT CBC with differential, lactic acid, and coagulation profile</a:t>
            </a:r>
          </a:p>
        </p:txBody>
      </p:sp>
    </p:spTree>
    <p:extLst>
      <p:ext uri="{BB962C8B-B14F-4D97-AF65-F5344CB8AC3E}">
        <p14:creationId xmlns:p14="http://schemas.microsoft.com/office/powerpoint/2010/main" val="291002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2" nodeType="withEffect">
                                  <p:stCondLst>
                                    <p:cond delay="0"/>
                                  </p:stCondLst>
                                  <p:childTnLst>
                                    <p:set>
                                      <p:cBhvr>
                                        <p:cTn id="6" dur="1" fill="hold">
                                          <p:stCondLst>
                                            <p:cond delay="0"/>
                                          </p:stCondLst>
                                        </p:cTn>
                                        <p:tgtEl>
                                          <p:spTgt spid="3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mph" presetSubtype="2" fill="hold" nodeType="clickEffect">
                                  <p:stCondLst>
                                    <p:cond delay="0"/>
                                  </p:stCondLst>
                                  <p:childTnLst>
                                    <p:animClr clrSpc="rgb" dir="cw">
                                      <p:cBhvr>
                                        <p:cTn id="10" dur="500" fill="hold"/>
                                        <p:tgtEl>
                                          <p:spTgt spid="7"/>
                                        </p:tgtEl>
                                        <p:attrNameLst>
                                          <p:attrName>fillcolor</p:attrName>
                                        </p:attrNameLst>
                                      </p:cBhvr>
                                      <p:to>
                                        <a:srgbClr val="000000"/>
                                      </p:to>
                                    </p:animClr>
                                    <p:set>
                                      <p:cBhvr>
                                        <p:cTn id="11" dur="500" fill="hold"/>
                                        <p:tgtEl>
                                          <p:spTgt spid="7"/>
                                        </p:tgtEl>
                                        <p:attrNameLst>
                                          <p:attrName>fill.type</p:attrName>
                                        </p:attrNameLst>
                                      </p:cBhvr>
                                      <p:to>
                                        <p:strVal val="solid"/>
                                      </p:to>
                                    </p:set>
                                    <p:set>
                                      <p:cBhvr>
                                        <p:cTn id="12" dur="500" fill="hold"/>
                                        <p:tgtEl>
                                          <p:spTgt spid="7"/>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mph" presetSubtype="2" fill="hold" nodeType="clickEffect">
                                  <p:stCondLst>
                                    <p:cond delay="0"/>
                                  </p:stCondLst>
                                  <p:childTnLst>
                                    <p:animClr clrSpc="rgb" dir="cw">
                                      <p:cBhvr>
                                        <p:cTn id="16" dur="500" fill="hold"/>
                                        <p:tgtEl>
                                          <p:spTgt spid="22"/>
                                        </p:tgtEl>
                                        <p:attrNameLst>
                                          <p:attrName>fillcolor</p:attrName>
                                        </p:attrNameLst>
                                      </p:cBhvr>
                                      <p:to>
                                        <a:srgbClr val="000000"/>
                                      </p:to>
                                    </p:animClr>
                                    <p:set>
                                      <p:cBhvr>
                                        <p:cTn id="17" dur="500" fill="hold"/>
                                        <p:tgtEl>
                                          <p:spTgt spid="22"/>
                                        </p:tgtEl>
                                        <p:attrNameLst>
                                          <p:attrName>fill.type</p:attrName>
                                        </p:attrNameLst>
                                      </p:cBhvr>
                                      <p:to>
                                        <p:strVal val="solid"/>
                                      </p:to>
                                    </p:set>
                                    <p:set>
                                      <p:cBhvr>
                                        <p:cTn id="18" dur="500" fill="hold"/>
                                        <p:tgtEl>
                                          <p:spTgt spid="22"/>
                                        </p:tgtEl>
                                        <p:attrNameLst>
                                          <p:attrName>fill.on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1" presetClass="emph" presetSubtype="2" fill="hold" nodeType="clickEffect">
                                  <p:stCondLst>
                                    <p:cond delay="0"/>
                                  </p:stCondLst>
                                  <p:childTnLst>
                                    <p:animClr clrSpc="rgb" dir="cw">
                                      <p:cBhvr>
                                        <p:cTn id="22" dur="500" fill="hold"/>
                                        <p:tgtEl>
                                          <p:spTgt spid="23"/>
                                        </p:tgtEl>
                                        <p:attrNameLst>
                                          <p:attrName>fillcolor</p:attrName>
                                        </p:attrNameLst>
                                      </p:cBhvr>
                                      <p:to>
                                        <a:srgbClr val="000000"/>
                                      </p:to>
                                    </p:animClr>
                                    <p:set>
                                      <p:cBhvr>
                                        <p:cTn id="23" dur="500" fill="hold"/>
                                        <p:tgtEl>
                                          <p:spTgt spid="23"/>
                                        </p:tgtEl>
                                        <p:attrNameLst>
                                          <p:attrName>fill.type</p:attrName>
                                        </p:attrNameLst>
                                      </p:cBhvr>
                                      <p:to>
                                        <p:strVal val="solid"/>
                                      </p:to>
                                    </p:set>
                                    <p:set>
                                      <p:cBhvr>
                                        <p:cTn id="24" dur="500" fill="hold"/>
                                        <p:tgtEl>
                                          <p:spTgt spid="23"/>
                                        </p:tgtEl>
                                        <p:attrNameLst>
                                          <p:attrName>fill.on</p:attrName>
                                        </p:attrNameLst>
                                      </p:cBhvr>
                                      <p:to>
                                        <p:strVal val="true"/>
                                      </p:to>
                                    </p:set>
                                  </p:childTnLst>
                                </p:cTn>
                              </p:par>
                            </p:childTnLst>
                          </p:cTn>
                        </p:par>
                      </p:childTnLst>
                    </p:cTn>
                  </p:par>
                  <p:par>
                    <p:cTn id="25" fill="hold">
                      <p:stCondLst>
                        <p:cond delay="indefinite"/>
                      </p:stCondLst>
                      <p:childTnLst>
                        <p:par>
                          <p:cTn id="26" fill="hold">
                            <p:stCondLst>
                              <p:cond delay="0"/>
                            </p:stCondLst>
                            <p:childTnLst>
                              <p:par>
                                <p:cTn id="27" presetID="1" presetClass="emph" presetSubtype="2" fill="hold" nodeType="clickEffect">
                                  <p:stCondLst>
                                    <p:cond delay="0"/>
                                  </p:stCondLst>
                                  <p:childTnLst>
                                    <p:animClr clrSpc="rgb" dir="cw">
                                      <p:cBhvr>
                                        <p:cTn id="28" dur="500" fill="hold"/>
                                        <p:tgtEl>
                                          <p:spTgt spid="24"/>
                                        </p:tgtEl>
                                        <p:attrNameLst>
                                          <p:attrName>fillcolor</p:attrName>
                                        </p:attrNameLst>
                                      </p:cBhvr>
                                      <p:to>
                                        <a:srgbClr val="000000"/>
                                      </p:to>
                                    </p:animClr>
                                    <p:set>
                                      <p:cBhvr>
                                        <p:cTn id="29" dur="500" fill="hold"/>
                                        <p:tgtEl>
                                          <p:spTgt spid="24"/>
                                        </p:tgtEl>
                                        <p:attrNameLst>
                                          <p:attrName>fill.type</p:attrName>
                                        </p:attrNameLst>
                                      </p:cBhvr>
                                      <p:to>
                                        <p:strVal val="solid"/>
                                      </p:to>
                                    </p:set>
                                    <p:set>
                                      <p:cBhvr>
                                        <p:cTn id="30" dur="500" fill="hold"/>
                                        <p:tgtEl>
                                          <p:spTgt spid="24"/>
                                        </p:tgtEl>
                                        <p:attrNameLst>
                                          <p:attrName>fill.on</p:attrName>
                                        </p:attrNameLst>
                                      </p:cBhvr>
                                      <p:to>
                                        <p:strVal val="true"/>
                                      </p:to>
                                    </p:set>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500" fill="hold"/>
                                        <p:tgtEl>
                                          <p:spTgt spid="25"/>
                                        </p:tgtEl>
                                        <p:attrNameLst>
                                          <p:attrName>fillcolor</p:attrName>
                                        </p:attrNameLst>
                                      </p:cBhvr>
                                      <p:to>
                                        <a:srgbClr val="000000"/>
                                      </p:to>
                                    </p:animClr>
                                    <p:set>
                                      <p:cBhvr>
                                        <p:cTn id="35" dur="500" fill="hold"/>
                                        <p:tgtEl>
                                          <p:spTgt spid="25"/>
                                        </p:tgtEl>
                                        <p:attrNameLst>
                                          <p:attrName>fill.type</p:attrName>
                                        </p:attrNameLst>
                                      </p:cBhvr>
                                      <p:to>
                                        <p:strVal val="solid"/>
                                      </p:to>
                                    </p:set>
                                    <p:set>
                                      <p:cBhvr>
                                        <p:cTn id="36" dur="500" fill="hold"/>
                                        <p:tgtEl>
                                          <p:spTgt spid="25"/>
                                        </p:tgtEl>
                                        <p:attrNameLst>
                                          <p:attrName>fill.on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1" presetClass="emph" presetSubtype="2" fill="hold" nodeType="clickEffect">
                                  <p:stCondLst>
                                    <p:cond delay="0"/>
                                  </p:stCondLst>
                                  <p:childTnLst>
                                    <p:animClr clrSpc="rgb" dir="cw">
                                      <p:cBhvr>
                                        <p:cTn id="40" dur="500" fill="hold"/>
                                        <p:tgtEl>
                                          <p:spTgt spid="26"/>
                                        </p:tgtEl>
                                        <p:attrNameLst>
                                          <p:attrName>fillcolor</p:attrName>
                                        </p:attrNameLst>
                                      </p:cBhvr>
                                      <p:to>
                                        <a:srgbClr val="000000"/>
                                      </p:to>
                                    </p:animClr>
                                    <p:set>
                                      <p:cBhvr>
                                        <p:cTn id="41" dur="500" fill="hold"/>
                                        <p:tgtEl>
                                          <p:spTgt spid="26"/>
                                        </p:tgtEl>
                                        <p:attrNameLst>
                                          <p:attrName>fill.type</p:attrName>
                                        </p:attrNameLst>
                                      </p:cBhvr>
                                      <p:to>
                                        <p:strVal val="solid"/>
                                      </p:to>
                                    </p:set>
                                    <p:set>
                                      <p:cBhvr>
                                        <p:cTn id="42" dur="500" fill="hold"/>
                                        <p:tgtEl>
                                          <p:spTgt spid="2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3" restart="whenNotActive" fill="hold" evtFilter="cancelBubble" nodeType="interactiveSeq">
                <p:stCondLst>
                  <p:cond evt="onClick" delay="0">
                    <p:tgtEl>
                      <p:spTgt spid="31"/>
                    </p:tgtEl>
                  </p:cond>
                </p:stCondLst>
                <p:endSync evt="end" delay="0">
                  <p:rtn val="all"/>
                </p:endSync>
                <p:childTnLst>
                  <p:par>
                    <p:cTn id="44" fill="hold">
                      <p:stCondLst>
                        <p:cond delay="0"/>
                      </p:stCondLst>
                      <p:childTnLst>
                        <p:par>
                          <p:cTn id="45" fill="hold">
                            <p:stCondLst>
                              <p:cond delay="0"/>
                            </p:stCondLst>
                            <p:childTnLst>
                              <p:par>
                                <p:cTn id="46" presetID="10" presetClass="exit" presetSubtype="0" fill="hold" grpId="0" nodeType="clickEffect">
                                  <p:stCondLst>
                                    <p:cond delay="0"/>
                                  </p:stCondLst>
                                  <p:childTnLst>
                                    <p:animEffect transition="out" filter="fade">
                                      <p:cBhvr>
                                        <p:cTn id="47" dur="500"/>
                                        <p:tgtEl>
                                          <p:spTgt spid="32"/>
                                        </p:tgtEl>
                                      </p:cBhvr>
                                    </p:animEffect>
                                    <p:set>
                                      <p:cBhvr>
                                        <p:cTn id="48" dur="1" fill="hold">
                                          <p:stCondLst>
                                            <p:cond delay="499"/>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49" restart="whenNotActive" fill="hold" evtFilter="cancelBubble" nodeType="interactiveSeq">
                <p:stCondLst>
                  <p:cond evt="onClick" delay="0">
                    <p:tgtEl>
                      <p:spTgt spid="27"/>
                    </p:tgtEl>
                  </p:cond>
                </p:stCondLst>
                <p:endSync evt="end" delay="0">
                  <p:rtn val="all"/>
                </p:endSync>
                <p:childTnLst>
                  <p:par>
                    <p:cTn id="50" fill="hold">
                      <p:stCondLst>
                        <p:cond delay="0"/>
                      </p:stCondLst>
                      <p:childTnLst>
                        <p:par>
                          <p:cTn id="51" fill="hold">
                            <p:stCondLst>
                              <p:cond delay="0"/>
                            </p:stCondLst>
                            <p:childTnLst>
                              <p:par>
                                <p:cTn id="52" presetID="10" presetClass="entr" presetSubtype="0" fill="hold" grpId="1" nodeType="click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fade">
                                      <p:cBhvr>
                                        <p:cTn id="54" dur="500"/>
                                        <p:tgtEl>
                                          <p:spTgt spid="32"/>
                                        </p:tgtEl>
                                      </p:cBhvr>
                                    </p:animEffect>
                                  </p:childTnLst>
                                </p:cTn>
                              </p:par>
                            </p:childTnLst>
                          </p:cTn>
                        </p:par>
                      </p:childTnLst>
                    </p:cTn>
                  </p:par>
                </p:childTnLst>
              </p:cTn>
              <p:nextCondLst>
                <p:cond evt="onClick" delay="0">
                  <p:tgtEl>
                    <p:spTgt spid="27"/>
                  </p:tgtEl>
                </p:cond>
              </p:nextCondLst>
            </p:seq>
          </p:childTnLst>
        </p:cTn>
      </p:par>
    </p:tnLst>
    <p:bldLst>
      <p:bldP spid="32" grpId="0" animBg="1"/>
      <p:bldP spid="32" grpId="1" animBg="1"/>
      <p:bldP spid="32" grpId="2"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721</TotalTime>
  <Words>2516</Words>
  <Application>Microsoft Macintosh PowerPoint</Application>
  <PresentationFormat>Widescreen</PresentationFormat>
  <Paragraphs>164</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dc:creator>
  <cp:lastModifiedBy>SS</cp:lastModifiedBy>
  <cp:revision>55</cp:revision>
  <dcterms:created xsi:type="dcterms:W3CDTF">2021-04-09T14:09:32Z</dcterms:created>
  <dcterms:modified xsi:type="dcterms:W3CDTF">2021-04-15T18:48:57Z</dcterms:modified>
</cp:coreProperties>
</file>